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99" r:id="rId5"/>
    <p:sldId id="291" r:id="rId6"/>
    <p:sldId id="292" r:id="rId7"/>
    <p:sldId id="293" r:id="rId8"/>
    <p:sldId id="300" r:id="rId9"/>
    <p:sldId id="294" r:id="rId10"/>
    <p:sldId id="295" r:id="rId11"/>
    <p:sldId id="296" r:id="rId12"/>
    <p:sldId id="297" r:id="rId13"/>
    <p:sldId id="298" r:id="rId14"/>
    <p:sldId id="320" r:id="rId15"/>
    <p:sldId id="290" r:id="rId16"/>
    <p:sldId id="289" r:id="rId17"/>
    <p:sldId id="301" r:id="rId18"/>
    <p:sldId id="302" r:id="rId19"/>
    <p:sldId id="303" r:id="rId20"/>
    <p:sldId id="304" r:id="rId21"/>
    <p:sldId id="305" r:id="rId22"/>
    <p:sldId id="259" r:id="rId23"/>
    <p:sldId id="260" r:id="rId24"/>
    <p:sldId id="261" r:id="rId25"/>
    <p:sldId id="262" r:id="rId26"/>
    <p:sldId id="263" r:id="rId27"/>
    <p:sldId id="264" r:id="rId28"/>
    <p:sldId id="265" r:id="rId29"/>
    <p:sldId id="287" r:id="rId30"/>
    <p:sldId id="267" r:id="rId31"/>
    <p:sldId id="266" r:id="rId32"/>
    <p:sldId id="269" r:id="rId33"/>
    <p:sldId id="270" r:id="rId34"/>
    <p:sldId id="271" r:id="rId35"/>
    <p:sldId id="268" r:id="rId36"/>
    <p:sldId id="272" r:id="rId37"/>
    <p:sldId id="273" r:id="rId38"/>
    <p:sldId id="275" r:id="rId39"/>
    <p:sldId id="276" r:id="rId40"/>
    <p:sldId id="277" r:id="rId41"/>
    <p:sldId id="278" r:id="rId42"/>
    <p:sldId id="286" r:id="rId43"/>
    <p:sldId id="285" r:id="rId44"/>
    <p:sldId id="279" r:id="rId45"/>
    <p:sldId id="280" r:id="rId46"/>
    <p:sldId id="282" r:id="rId47"/>
    <p:sldId id="283" r:id="rId48"/>
    <p:sldId id="323" r:id="rId49"/>
    <p:sldId id="324" r:id="rId50"/>
    <p:sldId id="284" r:id="rId51"/>
    <p:sldId id="288" r:id="rId52"/>
    <p:sldId id="321" r:id="rId53"/>
    <p:sldId id="306" r:id="rId54"/>
    <p:sldId id="307" r:id="rId55"/>
    <p:sldId id="308" r:id="rId56"/>
    <p:sldId id="314" r:id="rId57"/>
    <p:sldId id="315" r:id="rId58"/>
    <p:sldId id="313" r:id="rId59"/>
    <p:sldId id="316" r:id="rId60"/>
    <p:sldId id="317" r:id="rId61"/>
    <p:sldId id="318" r:id="rId62"/>
    <p:sldId id="309" r:id="rId63"/>
    <p:sldId id="310" r:id="rId64"/>
    <p:sldId id="311" r:id="rId65"/>
    <p:sldId id="312" r:id="rId66"/>
    <p:sldId id="31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B060E9-1662-4494-B8B9-C45A4E62AE77}">
          <p14:sldIdLst>
            <p14:sldId id="256"/>
            <p14:sldId id="257"/>
            <p14:sldId id="258"/>
            <p14:sldId id="299"/>
            <p14:sldId id="291"/>
            <p14:sldId id="292"/>
            <p14:sldId id="293"/>
            <p14:sldId id="300"/>
            <p14:sldId id="294"/>
            <p14:sldId id="295"/>
            <p14:sldId id="296"/>
            <p14:sldId id="297"/>
            <p14:sldId id="298"/>
            <p14:sldId id="320"/>
            <p14:sldId id="290"/>
            <p14:sldId id="289"/>
            <p14:sldId id="301"/>
            <p14:sldId id="302"/>
            <p14:sldId id="303"/>
            <p14:sldId id="304"/>
            <p14:sldId id="305"/>
            <p14:sldId id="259"/>
            <p14:sldId id="260"/>
            <p14:sldId id="261"/>
            <p14:sldId id="262"/>
            <p14:sldId id="263"/>
            <p14:sldId id="264"/>
            <p14:sldId id="265"/>
            <p14:sldId id="287"/>
            <p14:sldId id="267"/>
            <p14:sldId id="266"/>
            <p14:sldId id="269"/>
            <p14:sldId id="270"/>
            <p14:sldId id="271"/>
            <p14:sldId id="268"/>
            <p14:sldId id="272"/>
            <p14:sldId id="273"/>
            <p14:sldId id="275"/>
            <p14:sldId id="276"/>
            <p14:sldId id="277"/>
            <p14:sldId id="278"/>
            <p14:sldId id="286"/>
            <p14:sldId id="285"/>
            <p14:sldId id="279"/>
            <p14:sldId id="280"/>
            <p14:sldId id="282"/>
            <p14:sldId id="283"/>
            <p14:sldId id="323"/>
            <p14:sldId id="324"/>
            <p14:sldId id="284"/>
            <p14:sldId id="288"/>
            <p14:sldId id="321"/>
            <p14:sldId id="306"/>
            <p14:sldId id="307"/>
            <p14:sldId id="308"/>
            <p14:sldId id="314"/>
            <p14:sldId id="315"/>
            <p14:sldId id="313"/>
            <p14:sldId id="316"/>
            <p14:sldId id="317"/>
            <p14:sldId id="318"/>
            <p14:sldId id="309"/>
            <p14:sldId id="310"/>
            <p14:sldId id="311"/>
            <p14:sldId id="312"/>
            <p14:sldId id="31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na Reuselaars" initials="SR" lastIdx="3" clrIdx="0">
    <p:extLst>
      <p:ext uri="{19B8F6BF-5375-455C-9EA6-DF929625EA0E}">
        <p15:presenceInfo xmlns:p15="http://schemas.microsoft.com/office/powerpoint/2012/main" userId="Shayna Reuselaa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5" d="100"/>
          <a:sy n="75"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09:12:05.28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40 268,'21'0,"140"-6,-142 4,1-1,-1-1,0-1,0 0,0-2,19-9,-38 16,1 0,-1 0,1 0,-1 0,1-1,-1 1,0 0,1 0,-1 0,1-1,-1 1,1 0,-1 0,0-1,1 1,-1 0,1-1,-1 1,0 0,0-1,1 1,-1-1,0 1,0-1,1 1,-1-1,0 1,0 0,0-1,0 1,0-1,1 1,-1-1,0 0,-18-6,-44 2,50 5,-161-32,245 30,-55 0,0 1,1 1,-1 0,1 1,-1 1,30 6,-44-7,0 1,0-1,0 1,0-1,0 1,-1 0,1 0,0 0,-1 0,0 1,1-1,-1 0,0 1,0 0,0 0,-1-1,1 1,-1 0,0 0,1 0,-1 1,-1-1,1 0,0 0,-1 0,1 1,-1-1,0 0,0 1,-1-1,1 0,-1 1,1-1,-1 0,-2 5,1-2,0 0,0-1,-1 1,1-1,-1 1,-1-1,1 0,-1 0,0 0,0 0,0-1,-1 0,1 0,-1 0,0 0,-1-1,1 0,-8 4,-8-2,0 0,-1-2,1 0,-1-2,0 0,0-1,1-2,-30-4,51 6,-1 0,0 0,1 0,-1 0,1 0,-1-1,1 1,-1 0,1 0,-1 0,1-1,-1 1,1 0,-1 0,1-1,-1 1,1-1,-1 1,1 0,0-1,-1 1,1-1,0 1,-1-1,1 1,0-1,0 1,-1-1,1 1,0-1,0 1,0-1,0 1,0-1,0 1,0-2,12-21,31-16,-29 31,1 0,1 2,18-7,4-2,-36 14,1 0,-1 0,1 0,-1 0,1 0,-1 0,1 1,0-1,-1 1,1 0,0 0,-1 0,1 0,0 0,-1 1,1-1,-1 1,1 0,4 2,-5-2,0 1,0-1,-1 1,1 0,-1 0,1 0,-1 0,0 0,0 0,1 0,-2 0,1 1,0-1,0 0,-1 1,1-1,-1 0,0 1,0-1,0 1,0-1,0 3,0-2,0 0,-1 0,1 0,-1 0,1 0,-1 0,0-1,0 1,0 0,-1-1,1 1,0-1,-1 1,0-1,0 1,0-1,0 0,-3 3,0-2,1 0,-1 0,0 0,-1 0,1-1,0 0,-1 0,1-1,-6 2,-8-1,0 0,0-1,1-1,-35-3,48 2,0 0,0-1,0 1,0-1,1 0,-1 0,0 0,1-1,0 1,0-1,0 0,0-1,0 1,0-1,1 1,0-1,0 0,0 0,0-1,0 1,1 0,0-1,-3-7,1-1,0 1,1-1,0 0,1 0,1 0,0 0,1-26,1 35,-1 0,1 0,-1 0,1 0,1 1,-1-1,0 0,1 1,0-1,0 1,0-1,0 1,0 0,1 0,-1 0,1 0,0 0,0 1,0-1,0 1,1 0,-1 0,4-2,9-3,0 2,0-1,0 2,23-4,-25 6,0 0,-1-2,0 1,0-2,19-8,-26 9,0 0,0 1,1-1,-1 2,1-1,0 1,-1 0,1 0,0 0,8 1,-13 1,1 0,-1 0,0 1,1 0,-1-1,0 1,0 0,0 0,1 0,-1 0,0 0,0 1,0-1,-1 1,1-1,0 1,-1 0,1 0,-1-1,1 1,-1 0,0 0,0 1,0-1,0 0,0 0,0 0,-1 1,1-1,-1 0,1 1,-1-1,0 3,5 37,-3 0,-1 0,-5 50,0 9,4-94,1-1,-2 1,1 0,-1 0,0 0,0-1,-1 1,0-1,0 1,0-1,-1 1,0-1,0 0,-1-1,0 1,0 0,0-1,0 0,-1 0,0 0,0-1,-1 1,1-1,-1-1,0 1,0-1,0 0,0 0,0 0,-1-1,1 0,-1-1,0 1,-7-1,2 2,-1-2,1 0,-1 0,1-1,-1-1,1 0,-17-4,25 4,-1 0,1-1,-1 0,1 0,-1 0,1 0,0-1,0 1,0-1,1 0,-1-1,1 1,-1 0,1-1,0 0,0 0,1 0,-1 0,1 0,0-1,0 1,-1-5,0 2,-9-30,-10-51,20 79,0-1,1 0,0 0,1 0,0 1,1-1,0 0,0 0,1 1,6-18,-6 22,1 0,0 0,0 0,1 1,-1-1,1 1,0 0,0 0,1 0,-1 1,1-1,0 1,0 0,7-2,11-6,1 2,25-6,12-6,-51 16,-1 1,1 1,0-1,0 2,0-1,21-1,-28 4,-1 0,1 0,-1 1,1-1,-1 1,0 0,1 0,-1-1,0 1,1 1,-1-1,0 0,0 1,0-1,0 1,0-1,0 1,-1 0,1 0,0 0,-1 0,1 0,-1 0,0 0,0 1,0-1,0 0,0 1,-1-1,1 0,0 1,-1-1,0 1,0 2,2 12,-2 0,0 0,-1 0,-1 0,-1 0,0 0,-1-1,-12 33,14-43,-1 0,0 0,-1 0,1 0,-1-1,0 1,-1-1,1 0,-1 0,0-1,0 1,-1-1,1 0,-1 0,-10 4,3-1,-1-1,-1-1,0 0,1 0,-28 3,38-7,1-1,0 0,0 1,-1-1,1 0,0-1,-1 1,1-1,0 1,0-1,0 0,-1 0,1 0,0-1,0 1,1-1,-1 1,0-1,0 0,-4-4,4 2,0 0,1 0,-1 0,1 0,0-1,0 1,0-1,0 0,1 1,0-1,0 0,-1-8,1 3,1-1,0 1,1 0,0 0,0 0,1 0,0 0,1 1,0-1,0 1,1-1,1 1,6-10,-8 15,0 1,1 0,-1 0,1 0,0 0,0 1,0-1,0 1,1 0,-1 0,0 1,1-1,-1 1,1 0,6-1,16-1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0:12:47.84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2,'89'-1,"99"3,-176 0,0 0,0 0,-1 1,1 0,-1 1,12 5,-21-8,1 0,-1 0,1 1,-1-1,0 0,1 1,-1-1,0 1,0 0,0 0,0 0,0 0,-1 0,1 0,-1 0,1 1,-1-1,0 1,0-1,0 1,0-1,0 1,0-1,-1 1,1 0,-1-1,0 1,0 0,0-1,0 1,-1 4,-1-4,1 0,0-1,-1 1,0-1,1 1,-1-1,0 0,-1 1,1-1,0 0,0 0,-1-1,1 1,-1-1,0 1,1-1,-1 0,0 0,0 0,0 0,0 0,0-1,0 1,-3-1,-13 3,0-2,-30 0,35-2,-21 2,13-1,0 0,-32-5,54 5,-1 0,1 0,-1 0,1 0,-1 0,1 0,-1 0,1 0,-1 0,1 0,-1 0,1 0,-1 0,1 0,-1-1,1 1,-1 0,1 0,0 0,-1-1,1 1,-1 0,1-1,0 1,-1 0,1-1,0 1,-1-1,1 1,0 0,0-1,-1 1,1-1,0 1,0-1,-1 0,18-9,30-3,-10 2,-29 8,-1 0,1 1,-1 0,1 1,0-1,-1 2,13-1,-20 1,1 0,0 0,-1 0,1-1,-1 1,1 1,0-1,-1 0,1 0,-1 0,1 0,-1 0,1 0,0 1,-1-1,1 0,-1 0,1 1,-1-1,1 0,-1 1,0-1,1 1,-1-1,1 1,-1-1,0 1,1-1,-1 1,0-1,1 1,-1-1,0 1,0-1,0 1,0-1,1 1,-1 0,0-1,0 1,0-1,0 1,0 0,0-1,-1 1,1-1,0 1,0-1,0 1,0 0,-1-1,1 1,0-1,-1 1,1-1,0 1,-1-1,1 1,0-1,-1 0,1 1,-1-1,0 1,-37 36,26-26,-15 20,-28 28,46-53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0:12:55.60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09:32:48.3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10 90,'0'3,"0"0,1 0,-1 0,1 0,-1 0,1 0,0 0,0 0,1 0,-1 0,0 0,1-1,0 1,0-1,0 1,0-1,2 3,1-1,1 0,-1 0,1 0,-1-1,1 0,0 0,11 4,3-1,0-1,0-1,0-1,28 1,-22-3,65 2,-86-3,0-1,0 1,0-1,0 0,0 0,0 0,0-1,-1 1,1-1,-1 0,1-1,-1 1,0-1,4-3,-7 6,0-1,-1 0,1 1,-1-1,1 0,-1 0,1 1,-1-1,1 0,-1 0,0 0,1 1,-1-1,0 0,0 0,1 0,-1 0,0 0,0 0,0 0,0 1,0-1,-1 0,1 0,0 0,0 0,-1 0,1-1,-2 0,1 0,-1 0,1 0,-1 0,0 0,0 0,0 1,0-1,0 0,-3 0,-4-4,-1 1,0 1,-19-7,-10 2,-42-5,3 0,70 13,1-1,0 1,-1 0,1 0,-1 1,1 0,-1 1,-12 2,17-3,0 2,0-1,1 0,-1 0,1 1,-1 0,1-1,0 1,0 0,0 0,0 0,0 0,0 1,0-1,1 1,-1-1,1 1,-1-1,1 1,0 0,0-1,1 1,-1 0,0 0,1 4,-2 1,1 0,0 1,0-1,1 0,0 0,1 1,0-1,0 0,1 0,0 0,0 0,5 10,-5-13,0-1,1 0,0 0,0 0,0 0,0-1,1 1,-1-1,1 0,0 0,0 0,0 0,1-1,-1 0,0 0,1 0,-1 0,1-1,0 1,0-1,-1 0,6 0,31 2,1-2,-1-1,45-7,-82 6,0 0,0 0,0 0,0 0,-1-1,1 1,-1-1,1 0,-1 0,0-1,1 1,-1-1,0 1,-1-1,1 0,0 0,-1 0,0 0,0-1,0 1,0-1,0 1,-1-1,1 0,-1 1,0-1,0 0,0 0,-1 0,1-5,-1 4,1 0,-1-1,0 1,0 0,-1 0,0-1,0 1,0 0,0 0,-1 0,0 0,0 0,0 0,-1 0,1 1,-1-1,0 1,-1 0,1 0,-1 0,0 0,-4-3,-3 0,0 1,-1 1,1 0,-1 0,0 2,0-1,-1 1,-16-1,3 1,-1 2,-50 4,73-3,0 0,-1 1,1 0,0 0,0 0,0 0,0 0,0 1,0 0,0 0,0 0,1 0,-1 1,1-1,-1 1,1 0,0 0,0 0,1 1,-1-1,0 1,1-1,0 1,-2 4,1 0,0 1,1 0,0 0,1 0,-1 1,2-1,-1 0,1 0,1 1,1 10,-1-16,0 0,0-1,0 1,0 0,0-1,0 1,1-1,0 0,0 1,0-1,0 0,0 0,1 0,-1 0,1-1,0 1,0-1,6 4,-4-3,1 0,-1 0,1-1,0 0,0 0,0-1,0 1,0-2,0 1,1 0,6-1,-7 0,-1 0,1 0,0-1,-1 0,1 0,0 0,-1-1,1 1,-1-1,0-1,0 1,0-1,0 0,0 0,0 0,-1-1,1 1,-1-1,0 0,0 0,-1-1,1 1,-1-1,0 0,0 0,3-8,-4 2,0 0,-1 0,0 0,-1 0,0 0,-3-21,-1-26,5 55,-1 0,0 0,1 0,-1 0,1 0,0 0,0 0,0 0,1 1,-1-1,1 0,-1 1,1-1,0 1,0 0,0-1,3-1,18-15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09:44:28.93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09:44:34.82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09:44:38.90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1,'282'0,"-304"0,0 0,1 2,-1 1,1 0,-1 2,1 0,-35 15,55-20,0 0,1 0,-1 0,0 1,1-1,-1 0,0 0,1 1,-1-1,1 1,-1-1,1 0,-1 1,1-1,-1 1,1-1,-1 1,1-1,-1 1,1 0,0-1,-1 1,1-1,0 1,0 0,-1-1,1 1,0 0,0-1,0 2,18 8,33-3,25-8,-57 0,0 0,1 1,-1 1,39 7,-58-8,1 0,-1 0,1 0,-1 0,1 0,-1 0,1 0,-1 0,1 0,-1 0,1 0,-1 0,1 1,-1-1,0 0,1 0,-1 0,1 1,-1-1,0 0,1 0,-1 1,1-1,-1 0,0 1,1-1,-1 0,0 1,0-1,1 1,-1-1,0 1,0-1,0 0,0 1,1-1,-1 1,0-1,0 1,0-1,0 1,0-1,0 1,0-1,0 1,0-1,0 1,-1-1,1 1,0-1,0 0,0 1,-1 0,-25 18,9-7,9-6,0 0,-1 0,1-1,-1 0,0-1,-1 0,1 0,-1-1,1 0,-1-1,-20 2,-6-1,-70-5,81 1,41 1,0-1,0-1,-1 0,1-1,0-1,-1 0,22-10,-29 11,-1 0,0 0,0-1,0 0,0-1,-1 1,1-1,-1 0,0-1,-1 1,1-1,-1 0,0-1,-1 1,1-1,-1 0,-1 0,1-1,2-7,-1-10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0:12:33.88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2,'100'-2,"113"5,-210-3,0 0,-1 1,1-1,-1 1,1-1,0 1,-1 0,1 0,-1 0,0 0,1 0,-1 1,4 2,-5-3,-1-1,0 0,0 1,1-1,-1 1,0-1,0 1,0-1,1 0,-1 1,0-1,0 1,0-1,0 1,0-1,0 1,0-1,0 1,0-1,0 1,0-1,0 1,-1-1,1 0,0 1,0-1,-1 1,-18 16,5-11,1-1,-1 0,0 0,-25 3,-9 3,-88 31,112-35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0:12:37.2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5,'85'-2,"-44"0,0 1,56 7,-96-6,-1 0,0 0,1 0,-1 0,1 0,-1 0,0 0,1 0,-1 0,1 0,-1 0,0 0,1 0,-1 0,0 0,1 0,-1 1,1-1,-1 0,0 0,1 0,-1 1,0-1,0 0,1 0,-1 1,0-1,0 0,1 1,-1-1,0 0,0 1,1-1,-1 0,0 1,0-1,0 0,0 1,0-1,0 1,0-1,0 0,0 1,0-1,0 1,0-1,0 0,0 1,-20 17,-32 8,25-17,1 2,-49 26,9-12,150-21,-49-5,-3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0:12:40.83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101 77,'19'1,"-1"0,1-2,0 0,-1-1,1-1,-1-1,1-1,-1 0,-1-1,30-14,-47 20,1 0,-1-1,1 1,-1 0,1 0,-1 0,1 0,-1 0,1-1,-1 1,1 0,-1 0,0-1,1 1,-1 0,0-1,1 1,-1 0,0-1,1 1,-1-1,0 1,1 0,-1-1,0 1,0-1,0 1,0-1,1 1,-1-1,0 1,0-1,0 1,0-1,0 1,0-1,0 1,0-1,0 1,0-1,-1 1,1-1,-24-7,-43 5,65 3,-51-2,34 1,0 0,0 0,1 2,-1 1,0 0,-28 7,46-8,-1-1,0 1,0-1,0 1,1 0,-1-1,0 1,1 0,-1 0,1 0,-1 0,1 1,-1-1,1 0,0 1,0-1,0 0,0 1,0 0,0-1,0 1,0 0,0-1,1 1,-1 0,1 0,-1-1,1 1,0 0,0 0,-1 0,1 0,1-1,-1 1,0 0,0 0,1 0,-1 0,1-1,-1 1,1 0,2 2,-1 1,1 0,0-1,1 0,-1 0,1 0,0 0,0 0,0-1,1 0,-1 1,1-2,0 1,9 3,7 0,0-1,1-1,-1-1,1-2,0 0,0-1,-1 0,32-7,-38 1,-8-2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0:12:44.19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168 2,'101'-1,"111"3,-176 8,-27-2,-23 0,-15-3,1-1,-1-1,1-2,-48-3,13 0,-196 1,276 10,19 3,10-6,1-1,77-3,20 1,-141-3,-1-1,0 2,0-1,1 0,-1 0,0 1,0-1,1 1,-1 0,0-1,0 1,0 0,0 0,0 1,3 1,-5-2,0 0,0-1,0 1,0 0,0-1,0 1,0 0,0 0,0-1,0 1,0 0,0-1,0 1,-1 0,1-1,0 1,-1-1,1 1,0 0,-1-1,1 1,-1-1,1 1,-1-1,1 1,-1-1,1 0,-1 1,1-1,-1 1,0-1,-6 5,0-1,0-1,0 1,0-1,-1 0,1-1,-14 4,-33-2,40-3,0-1,0 2,0 0,0 1,-25 8,39-11,0 0,0 0,-1 0,1 0,0 0,0 0,0 0,-1 0,1 0,0 0,0 0,-1 0,1 0,0 0,0 0,0 0,-1 1,1-1,0 0,0 0,0 0,0 0,-1 0,1 1,0-1,0 0,0 0,0 0,0 1,0-1,-1 0,1 0,0 0,0 1,0-1,0 0,0 0,0 1,0-1,0 0,0 0,0 0,0 1,0-1,0 0,0 0,0 1,0-1,1 0,-1 0,0 0,0 1,16 5,23-1,16-5,-42-1,0 0,0 1,0 1,0 0,0 0,-1 2,1-1,14 6,-27-8,0 0,1 1,-1-1,0 0,0 0,1 0,-1 0,0 0,0 0,1 1,-1-1,0 0,0 0,0 0,1 1,-1-1,0 0,0 0,0 0,0 1,0-1,0 0,1 0,-1 1,0-1,0 0,0 1,0-1,0 0,0 0,0 1,0-1,0 0,0 0,0 1,0-1,0 0,0 1,0-1,-1 0,1 0,0 1,0-1,0 0,0 0,0 1,-1-1,1 0,0 0,0 0,0 1,-1-1,1 0,0 0,0 0,-1 0,1 0,0 1,0-1,-1 0,1 0,0 0,0 0,-1 0,-22 9,21-8,-18 5,0-1,-29 3,-5-1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E0146-BC46-42EC-8D36-25913F4D0F70}" type="datetimeFigureOut">
              <a:rPr lang="en-GB" smtClean="0"/>
              <a:t>25/01/2022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FFCC8-0DA0-41BC-9993-7C45047B90D5}" type="slidenum">
              <a:rPr lang="en-GB" smtClean="0"/>
              <a:t>‹#›</a:t>
            </a:fld>
            <a:endParaRPr lang="en-GB"/>
          </a:p>
        </p:txBody>
      </p:sp>
    </p:spTree>
    <p:extLst>
      <p:ext uri="{BB962C8B-B14F-4D97-AF65-F5344CB8AC3E}">
        <p14:creationId xmlns:p14="http://schemas.microsoft.com/office/powerpoint/2010/main" val="84265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A074-ADCC-4B7B-94F5-F91EA40581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BE02DC-18F6-41D5-B690-FEB5E50012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D53B87-6DF3-4F4D-9D39-22C07860565F}"/>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5" name="Footer Placeholder 4">
            <a:extLst>
              <a:ext uri="{FF2B5EF4-FFF2-40B4-BE49-F238E27FC236}">
                <a16:creationId xmlns:a16="http://schemas.microsoft.com/office/drawing/2014/main" id="{CB31B9F0-19A6-4763-B6F5-55CA646F4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63602F-3282-4453-82ED-358DB51BC836}"/>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405675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0697-ABE2-43F1-9653-F8FF431DF4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0FD767-BAC6-448A-96A4-697831E3B7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F2260-0768-4F3B-8DF1-F67A97581227}"/>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5" name="Footer Placeholder 4">
            <a:extLst>
              <a:ext uri="{FF2B5EF4-FFF2-40B4-BE49-F238E27FC236}">
                <a16:creationId xmlns:a16="http://schemas.microsoft.com/office/drawing/2014/main" id="{FB2C5637-8DD7-45A9-9B1A-984A5167CC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44FE8-0F1A-4F25-8A6B-136A8388D219}"/>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368192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9C1E8-E711-4CB3-9ADD-A7A4C65B71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C90EF4-89EF-495A-B517-3146DFD67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43A799-AB88-451E-939A-0DB88625AC5E}"/>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5" name="Footer Placeholder 4">
            <a:extLst>
              <a:ext uri="{FF2B5EF4-FFF2-40B4-BE49-F238E27FC236}">
                <a16:creationId xmlns:a16="http://schemas.microsoft.com/office/drawing/2014/main" id="{E5C648D1-2023-4003-B8FF-2033451AD2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20852-2AC7-4EEA-BF54-0BB593110068}"/>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73095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96F6-89DC-46CC-A17E-66B4916701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E0C1D-6E1A-4251-B0CA-3007E1609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BA0A0-0FFF-4CE0-8303-1D8F818B47A9}"/>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5" name="Footer Placeholder 4">
            <a:extLst>
              <a:ext uri="{FF2B5EF4-FFF2-40B4-BE49-F238E27FC236}">
                <a16:creationId xmlns:a16="http://schemas.microsoft.com/office/drawing/2014/main" id="{647E9D5C-3EE2-4946-97E3-800054995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63E541-D8F9-44B3-947E-B56F24D6FB11}"/>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250430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748E-F670-46FA-9960-7856D68E63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06E99D-1640-45A5-A0CC-A7A13852F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E4D5D-C474-4D9D-B852-BE99FE8B0383}"/>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5" name="Footer Placeholder 4">
            <a:extLst>
              <a:ext uri="{FF2B5EF4-FFF2-40B4-BE49-F238E27FC236}">
                <a16:creationId xmlns:a16="http://schemas.microsoft.com/office/drawing/2014/main" id="{D2F83A89-9A26-4305-A336-BBEFCFAFB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A4FB6F-084A-4A9F-AB7F-9EAB2C7C1A44}"/>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180832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88A-55A7-43C6-995F-D67DADB4A9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4D0FB6-E82E-4A8A-AA40-AF51CC1D5E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ABE6BE-AB01-4555-820E-7D02B15A9E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03E517-B5E0-49F4-AFFE-6F558C461587}"/>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6" name="Footer Placeholder 5">
            <a:extLst>
              <a:ext uri="{FF2B5EF4-FFF2-40B4-BE49-F238E27FC236}">
                <a16:creationId xmlns:a16="http://schemas.microsoft.com/office/drawing/2014/main" id="{FF6F5964-D84E-41FE-AE06-3AC22880BD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0E4E71-15EF-43FF-A2B4-B1BD971E5F29}"/>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18789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F8B5-6A7D-4536-82A6-0381E23F22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7D097A-1300-42A9-89A0-D94A690DD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77D0B1-885C-4BF9-B600-FBA6594C3C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4076C5-5C55-43FD-8ED7-340335364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653BF-2D8C-45F8-98F9-1214F83CA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491F9C-96A9-4B73-B01F-80E6D3275568}"/>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8" name="Footer Placeholder 7">
            <a:extLst>
              <a:ext uri="{FF2B5EF4-FFF2-40B4-BE49-F238E27FC236}">
                <a16:creationId xmlns:a16="http://schemas.microsoft.com/office/drawing/2014/main" id="{D337A8EE-9A08-4303-8C9B-0B2AAF22CA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444B83-C880-4787-9AF7-77ECA91F61F5}"/>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318191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DFD3-4E18-4A49-BE55-9B6C5D79E5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9DDBF3-100B-4F26-A84B-58729E8401D8}"/>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4" name="Footer Placeholder 3">
            <a:extLst>
              <a:ext uri="{FF2B5EF4-FFF2-40B4-BE49-F238E27FC236}">
                <a16:creationId xmlns:a16="http://schemas.microsoft.com/office/drawing/2014/main" id="{3F711795-F956-4CA0-9183-D1B2A0C09C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1850B0-EFF4-4B23-BFEB-7C45257980CE}"/>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230112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23783-83D7-4498-B597-6583ABFFD259}"/>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3" name="Footer Placeholder 2">
            <a:extLst>
              <a:ext uri="{FF2B5EF4-FFF2-40B4-BE49-F238E27FC236}">
                <a16:creationId xmlns:a16="http://schemas.microsoft.com/office/drawing/2014/main" id="{BDBD729F-A59E-4127-BDA4-2674F0AE4F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341010-7BA2-41CD-B216-0F019D7E4CBC}"/>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192339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F8AD-A6BD-4E81-9DE5-BDD8BD914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46FD49-6AC5-445D-8AC1-C551F2F89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0E033F-BEE3-4237-B10D-CE8115F75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B3F46-35C7-47BB-8158-8A3046430D0B}"/>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6" name="Footer Placeholder 5">
            <a:extLst>
              <a:ext uri="{FF2B5EF4-FFF2-40B4-BE49-F238E27FC236}">
                <a16:creationId xmlns:a16="http://schemas.microsoft.com/office/drawing/2014/main" id="{59D1C4F4-D87E-4055-9D41-611043EF00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44EDDB-A4BB-4DAC-968F-DCDE0722E7D5}"/>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296349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1D41-0F32-45D0-8E5A-47AB7E3E8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282944-662C-4AC6-B87C-5D608EFFD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D88059-13A7-4F2F-8E5A-876A29408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3A93B-85F3-4EEF-8862-BBB18BD79818}"/>
              </a:ext>
            </a:extLst>
          </p:cNvPr>
          <p:cNvSpPr>
            <a:spLocks noGrp="1"/>
          </p:cNvSpPr>
          <p:nvPr>
            <p:ph type="dt" sz="half" idx="10"/>
          </p:nvPr>
        </p:nvSpPr>
        <p:spPr/>
        <p:txBody>
          <a:bodyPr/>
          <a:lstStyle/>
          <a:p>
            <a:fld id="{D734B8F6-C211-41BB-B701-6B130A90CF9B}" type="datetimeFigureOut">
              <a:rPr lang="en-GB" smtClean="0"/>
              <a:t>25/01/2022</a:t>
            </a:fld>
            <a:endParaRPr lang="en-GB"/>
          </a:p>
        </p:txBody>
      </p:sp>
      <p:sp>
        <p:nvSpPr>
          <p:cNvPr id="6" name="Footer Placeholder 5">
            <a:extLst>
              <a:ext uri="{FF2B5EF4-FFF2-40B4-BE49-F238E27FC236}">
                <a16:creationId xmlns:a16="http://schemas.microsoft.com/office/drawing/2014/main" id="{F6920293-BF30-44A5-AE88-CE5971177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F6614-1D18-452E-A44E-85D89453F1F2}"/>
              </a:ext>
            </a:extLst>
          </p:cNvPr>
          <p:cNvSpPr>
            <a:spLocks noGrp="1"/>
          </p:cNvSpPr>
          <p:nvPr>
            <p:ph type="sldNum" sz="quarter" idx="12"/>
          </p:nvPr>
        </p:nvSpPr>
        <p:spPr/>
        <p:txBody>
          <a:bodyPr/>
          <a:lstStyle/>
          <a:p>
            <a:fld id="{FADD1CE3-D4A1-4183-B078-DFF9422F88EB}" type="slidenum">
              <a:rPr lang="en-GB" smtClean="0"/>
              <a:t>‹#›</a:t>
            </a:fld>
            <a:endParaRPr lang="en-GB"/>
          </a:p>
        </p:txBody>
      </p:sp>
    </p:spTree>
    <p:extLst>
      <p:ext uri="{BB962C8B-B14F-4D97-AF65-F5344CB8AC3E}">
        <p14:creationId xmlns:p14="http://schemas.microsoft.com/office/powerpoint/2010/main" val="294424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756C5-91CE-4611-95B2-5CFC64C92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A3BCAA-E1E8-4C43-ADF7-0AE4DDD30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9C72B1-D964-4C8C-8A34-893A32924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4B8F6-C211-41BB-B701-6B130A90CF9B}" type="datetimeFigureOut">
              <a:rPr lang="en-GB" smtClean="0"/>
              <a:t>25/01/2022</a:t>
            </a:fld>
            <a:endParaRPr lang="en-GB"/>
          </a:p>
        </p:txBody>
      </p:sp>
      <p:sp>
        <p:nvSpPr>
          <p:cNvPr id="5" name="Footer Placeholder 4">
            <a:extLst>
              <a:ext uri="{FF2B5EF4-FFF2-40B4-BE49-F238E27FC236}">
                <a16:creationId xmlns:a16="http://schemas.microsoft.com/office/drawing/2014/main" id="{31B501B2-477C-4EC5-B5D6-260312F10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55BF59-F7EE-4744-AE4C-63AE2365D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D1CE3-D4A1-4183-B078-DFF9422F88EB}" type="slidenum">
              <a:rPr lang="en-GB" smtClean="0"/>
              <a:t>‹#›</a:t>
            </a:fld>
            <a:endParaRPr lang="en-GB"/>
          </a:p>
        </p:txBody>
      </p:sp>
    </p:spTree>
    <p:extLst>
      <p:ext uri="{BB962C8B-B14F-4D97-AF65-F5344CB8AC3E}">
        <p14:creationId xmlns:p14="http://schemas.microsoft.com/office/powerpoint/2010/main" val="74269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110.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150.png"/><Relationship Id="rId4" Type="http://schemas.openxmlformats.org/officeDocument/2006/relationships/customXml" Target="../ink/ink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210.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image" Target="../media/image200.pn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280.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250.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270.png"/><Relationship Id="rId4" Type="http://schemas.openxmlformats.org/officeDocument/2006/relationships/image" Target="../media/image240.png"/><Relationship Id="rId9" Type="http://schemas.openxmlformats.org/officeDocument/2006/relationships/customXml" Target="../ink/ink9.xml"/><Relationship Id="rId14" Type="http://schemas.openxmlformats.org/officeDocument/2006/relationships/image" Target="../media/image290.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hyperlink" Target="mailto:support@goldenhomes.co.za" TargetMode="Externa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5" Type="http://schemas.openxmlformats.org/officeDocument/2006/relationships/image" Target="../media/image73.jpe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 Id="rId5" Type="http://schemas.openxmlformats.org/officeDocument/2006/relationships/image" Target="../media/image98.png"/><Relationship Id="rId4"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5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6.xml"/><Relationship Id="rId4" Type="http://schemas.openxmlformats.org/officeDocument/2006/relationships/image" Target="../media/image122.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DD8-4656-4642-AB0E-2AD055E12D96}"/>
              </a:ext>
            </a:extLst>
          </p:cNvPr>
          <p:cNvSpPr>
            <a:spLocks noGrp="1"/>
          </p:cNvSpPr>
          <p:nvPr>
            <p:ph type="ctrTitle"/>
          </p:nvPr>
        </p:nvSpPr>
        <p:spPr/>
        <p:txBody>
          <a:bodyPr/>
          <a:lstStyle/>
          <a:p>
            <a:r>
              <a:rPr lang="en-ZA" dirty="0"/>
              <a:t>Website Board</a:t>
            </a:r>
            <a:endParaRPr lang="en-GB" dirty="0"/>
          </a:p>
        </p:txBody>
      </p:sp>
      <p:sp>
        <p:nvSpPr>
          <p:cNvPr id="3" name="Subtitle 2">
            <a:extLst>
              <a:ext uri="{FF2B5EF4-FFF2-40B4-BE49-F238E27FC236}">
                <a16:creationId xmlns:a16="http://schemas.microsoft.com/office/drawing/2014/main" id="{40AA9BC6-BAF1-41E2-B501-FD1C1C4EDFF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3200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63C8-2115-4CA9-B0CF-BE2436445675}"/>
              </a:ext>
            </a:extLst>
          </p:cNvPr>
          <p:cNvSpPr>
            <a:spLocks noGrp="1"/>
          </p:cNvSpPr>
          <p:nvPr>
            <p:ph type="title"/>
          </p:nvPr>
        </p:nvSpPr>
        <p:spPr>
          <a:xfrm>
            <a:off x="0" y="-110864"/>
            <a:ext cx="10515600" cy="1325563"/>
          </a:xfrm>
        </p:spPr>
        <p:txBody>
          <a:bodyPr/>
          <a:lstStyle/>
          <a:p>
            <a:r>
              <a:rPr lang="en-ZA" dirty="0"/>
              <a:t>Step 3: Insights </a:t>
            </a:r>
            <a:endParaRPr lang="en-GB" dirty="0"/>
          </a:p>
        </p:txBody>
      </p:sp>
      <p:sp>
        <p:nvSpPr>
          <p:cNvPr id="3" name="TextBox 2">
            <a:extLst>
              <a:ext uri="{FF2B5EF4-FFF2-40B4-BE49-F238E27FC236}">
                <a16:creationId xmlns:a16="http://schemas.microsoft.com/office/drawing/2014/main" id="{17799B15-4692-457D-AED6-EEC00F36B17F}"/>
              </a:ext>
            </a:extLst>
          </p:cNvPr>
          <p:cNvSpPr txBox="1"/>
          <p:nvPr/>
        </p:nvSpPr>
        <p:spPr>
          <a:xfrm>
            <a:off x="150312" y="926926"/>
            <a:ext cx="7928976" cy="369332"/>
          </a:xfrm>
          <a:prstGeom prst="rect">
            <a:avLst/>
          </a:prstGeom>
          <a:noFill/>
        </p:spPr>
        <p:txBody>
          <a:bodyPr wrap="square" rtlCol="0">
            <a:spAutoFit/>
          </a:bodyPr>
          <a:lstStyle/>
          <a:p>
            <a:r>
              <a:rPr lang="en-ZA" dirty="0"/>
              <a:t>To change listing you will go to </a:t>
            </a:r>
            <a:r>
              <a:rPr lang="en-ZA" i="1" dirty="0"/>
              <a:t>“Filter by Listing” </a:t>
            </a:r>
            <a:r>
              <a:rPr lang="en-ZA" dirty="0"/>
              <a:t>and press the button.</a:t>
            </a:r>
          </a:p>
        </p:txBody>
      </p:sp>
      <p:pic>
        <p:nvPicPr>
          <p:cNvPr id="6" name="Picture 5">
            <a:extLst>
              <a:ext uri="{FF2B5EF4-FFF2-40B4-BE49-F238E27FC236}">
                <a16:creationId xmlns:a16="http://schemas.microsoft.com/office/drawing/2014/main" id="{CD6840DD-24FA-4DE9-811E-D721D96839AE}"/>
              </a:ext>
            </a:extLst>
          </p:cNvPr>
          <p:cNvPicPr>
            <a:picLocks noChangeAspect="1"/>
          </p:cNvPicPr>
          <p:nvPr/>
        </p:nvPicPr>
        <p:blipFill>
          <a:blip r:embed="rId2"/>
          <a:stretch>
            <a:fillRect/>
          </a:stretch>
        </p:blipFill>
        <p:spPr>
          <a:xfrm>
            <a:off x="3223813" y="1786199"/>
            <a:ext cx="5744377" cy="762106"/>
          </a:xfrm>
          <a:prstGeom prst="rect">
            <a:avLst/>
          </a:prstGeom>
        </p:spPr>
      </p:pic>
      <p:sp>
        <p:nvSpPr>
          <p:cNvPr id="10" name="TextBox 9">
            <a:extLst>
              <a:ext uri="{FF2B5EF4-FFF2-40B4-BE49-F238E27FC236}">
                <a16:creationId xmlns:a16="http://schemas.microsoft.com/office/drawing/2014/main" id="{DB92E071-DB28-451D-B712-7E5ADD436BC3}"/>
              </a:ext>
            </a:extLst>
          </p:cNvPr>
          <p:cNvSpPr txBox="1"/>
          <p:nvPr/>
        </p:nvSpPr>
        <p:spPr>
          <a:xfrm>
            <a:off x="3223813" y="2639240"/>
            <a:ext cx="6388274" cy="369332"/>
          </a:xfrm>
          <a:prstGeom prst="rect">
            <a:avLst/>
          </a:prstGeom>
          <a:noFill/>
        </p:spPr>
        <p:txBody>
          <a:bodyPr wrap="square">
            <a:spAutoFit/>
          </a:bodyPr>
          <a:lstStyle/>
          <a:p>
            <a:r>
              <a:rPr lang="en-ZA" dirty="0"/>
              <a:t>A drop down button will pop up and all your listings will come up. </a:t>
            </a:r>
            <a:endParaRPr lang="en-GB" dirty="0"/>
          </a:p>
        </p:txBody>
      </p:sp>
      <p:pic>
        <p:nvPicPr>
          <p:cNvPr id="12" name="Picture 11">
            <a:extLst>
              <a:ext uri="{FF2B5EF4-FFF2-40B4-BE49-F238E27FC236}">
                <a16:creationId xmlns:a16="http://schemas.microsoft.com/office/drawing/2014/main" id="{BC7900B7-2346-4D6E-8B4F-A6BFA37DD4BD}"/>
              </a:ext>
            </a:extLst>
          </p:cNvPr>
          <p:cNvPicPr>
            <a:picLocks noChangeAspect="1"/>
          </p:cNvPicPr>
          <p:nvPr/>
        </p:nvPicPr>
        <p:blipFill>
          <a:blip r:embed="rId3"/>
          <a:stretch>
            <a:fillRect/>
          </a:stretch>
        </p:blipFill>
        <p:spPr>
          <a:xfrm>
            <a:off x="3423865" y="3071665"/>
            <a:ext cx="5344271" cy="1171739"/>
          </a:xfrm>
          <a:prstGeom prst="rect">
            <a:avLst/>
          </a:prstGeom>
        </p:spPr>
      </p:pic>
      <p:sp>
        <p:nvSpPr>
          <p:cNvPr id="13" name="TextBox 12">
            <a:extLst>
              <a:ext uri="{FF2B5EF4-FFF2-40B4-BE49-F238E27FC236}">
                <a16:creationId xmlns:a16="http://schemas.microsoft.com/office/drawing/2014/main" id="{E5925B99-7055-4A56-A657-289333BD716E}"/>
              </a:ext>
            </a:extLst>
          </p:cNvPr>
          <p:cNvSpPr txBox="1"/>
          <p:nvPr/>
        </p:nvSpPr>
        <p:spPr>
          <a:xfrm>
            <a:off x="3323837" y="4306497"/>
            <a:ext cx="5544325" cy="1477328"/>
          </a:xfrm>
          <a:prstGeom prst="rect">
            <a:avLst/>
          </a:prstGeom>
          <a:noFill/>
        </p:spPr>
        <p:txBody>
          <a:bodyPr wrap="square" rtlCol="0">
            <a:spAutoFit/>
          </a:bodyPr>
          <a:lstStyle/>
          <a:p>
            <a:r>
              <a:rPr lang="en-ZA" dirty="0"/>
              <a:t>You can either search for a listing or you can find it in the options that come up. </a:t>
            </a:r>
          </a:p>
          <a:p>
            <a:endParaRPr lang="en-ZA" dirty="0"/>
          </a:p>
          <a:p>
            <a:r>
              <a:rPr lang="en-ZA" dirty="0"/>
              <a:t>Once you have chosen your listing your insight information will change </a:t>
            </a:r>
            <a:endParaRPr lang="en-GB" dirty="0"/>
          </a:p>
        </p:txBody>
      </p:sp>
      <p:sp>
        <p:nvSpPr>
          <p:cNvPr id="14" name="Rectangle 13">
            <a:extLst>
              <a:ext uri="{FF2B5EF4-FFF2-40B4-BE49-F238E27FC236}">
                <a16:creationId xmlns:a16="http://schemas.microsoft.com/office/drawing/2014/main" id="{9C4B8874-9D6A-44C9-B963-B1A515386CF2}"/>
              </a:ext>
            </a:extLst>
          </p:cNvPr>
          <p:cNvSpPr/>
          <p:nvPr/>
        </p:nvSpPr>
        <p:spPr>
          <a:xfrm>
            <a:off x="3423865" y="3331923"/>
            <a:ext cx="5344270" cy="381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rPr>
              <a:t>You will type here</a:t>
            </a:r>
            <a:endParaRPr lang="en-GB" i="1" dirty="0">
              <a:solidFill>
                <a:schemeClr val="tx1"/>
              </a:solidFill>
            </a:endParaRPr>
          </a:p>
        </p:txBody>
      </p:sp>
    </p:spTree>
    <p:extLst>
      <p:ext uri="{BB962C8B-B14F-4D97-AF65-F5344CB8AC3E}">
        <p14:creationId xmlns:p14="http://schemas.microsoft.com/office/powerpoint/2010/main" val="356868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63C8-2115-4CA9-B0CF-BE2436445675}"/>
              </a:ext>
            </a:extLst>
          </p:cNvPr>
          <p:cNvSpPr>
            <a:spLocks noGrp="1"/>
          </p:cNvSpPr>
          <p:nvPr>
            <p:ph type="title"/>
          </p:nvPr>
        </p:nvSpPr>
        <p:spPr>
          <a:xfrm>
            <a:off x="0" y="-48234"/>
            <a:ext cx="10515600" cy="1325563"/>
          </a:xfrm>
        </p:spPr>
        <p:txBody>
          <a:bodyPr/>
          <a:lstStyle/>
          <a:p>
            <a:r>
              <a:rPr lang="en-ZA" dirty="0"/>
              <a:t>Step 3: Insights </a:t>
            </a:r>
            <a:br>
              <a:rPr lang="en-ZA" dirty="0"/>
            </a:br>
            <a:r>
              <a:rPr lang="en-ZA" i="1" dirty="0"/>
              <a:t>Views</a:t>
            </a:r>
            <a:endParaRPr lang="en-GB" dirty="0"/>
          </a:p>
        </p:txBody>
      </p:sp>
      <p:sp>
        <p:nvSpPr>
          <p:cNvPr id="3" name="TextBox 2">
            <a:extLst>
              <a:ext uri="{FF2B5EF4-FFF2-40B4-BE49-F238E27FC236}">
                <a16:creationId xmlns:a16="http://schemas.microsoft.com/office/drawing/2014/main" id="{17799B15-4692-457D-AED6-EEC00F36B17F}"/>
              </a:ext>
            </a:extLst>
          </p:cNvPr>
          <p:cNvSpPr txBox="1"/>
          <p:nvPr/>
        </p:nvSpPr>
        <p:spPr>
          <a:xfrm>
            <a:off x="137786" y="1194029"/>
            <a:ext cx="7928976" cy="369332"/>
          </a:xfrm>
          <a:prstGeom prst="rect">
            <a:avLst/>
          </a:prstGeom>
          <a:noFill/>
        </p:spPr>
        <p:txBody>
          <a:bodyPr wrap="square" rtlCol="0">
            <a:spAutoFit/>
          </a:bodyPr>
          <a:lstStyle/>
          <a:p>
            <a:r>
              <a:rPr lang="en-ZA" dirty="0"/>
              <a:t>Once you have chosen the listing you want you will be able to see all your insights. </a:t>
            </a:r>
          </a:p>
        </p:txBody>
      </p:sp>
      <p:grpSp>
        <p:nvGrpSpPr>
          <p:cNvPr id="8" name="Group 7">
            <a:extLst>
              <a:ext uri="{FF2B5EF4-FFF2-40B4-BE49-F238E27FC236}">
                <a16:creationId xmlns:a16="http://schemas.microsoft.com/office/drawing/2014/main" id="{02FA0599-2775-48C8-9B3B-2E663142D5D2}"/>
              </a:ext>
            </a:extLst>
          </p:cNvPr>
          <p:cNvGrpSpPr/>
          <p:nvPr/>
        </p:nvGrpSpPr>
        <p:grpSpPr>
          <a:xfrm>
            <a:off x="2338918" y="1663895"/>
            <a:ext cx="6646481" cy="2270902"/>
            <a:chOff x="272123" y="1801681"/>
            <a:chExt cx="6646481" cy="2270902"/>
          </a:xfrm>
        </p:grpSpPr>
        <p:pic>
          <p:nvPicPr>
            <p:cNvPr id="5" name="Picture 4">
              <a:extLst>
                <a:ext uri="{FF2B5EF4-FFF2-40B4-BE49-F238E27FC236}">
                  <a16:creationId xmlns:a16="http://schemas.microsoft.com/office/drawing/2014/main" id="{BC4365A3-6D12-4CAF-836C-EB92337A45A9}"/>
                </a:ext>
              </a:extLst>
            </p:cNvPr>
            <p:cNvPicPr>
              <a:picLocks noChangeAspect="1"/>
            </p:cNvPicPr>
            <p:nvPr/>
          </p:nvPicPr>
          <p:blipFill>
            <a:blip r:embed="rId2"/>
            <a:stretch>
              <a:fillRect/>
            </a:stretch>
          </p:blipFill>
          <p:spPr>
            <a:xfrm>
              <a:off x="272123" y="1801681"/>
              <a:ext cx="6646481" cy="1445402"/>
            </a:xfrm>
            <a:prstGeom prst="rect">
              <a:avLst/>
            </a:prstGeom>
          </p:spPr>
        </p:pic>
        <p:sp>
          <p:nvSpPr>
            <p:cNvPr id="7" name="TextBox 6">
              <a:extLst>
                <a:ext uri="{FF2B5EF4-FFF2-40B4-BE49-F238E27FC236}">
                  <a16:creationId xmlns:a16="http://schemas.microsoft.com/office/drawing/2014/main" id="{B25F6240-4CBB-4695-BBFD-671BADAD0A1D}"/>
                </a:ext>
              </a:extLst>
            </p:cNvPr>
            <p:cNvSpPr txBox="1"/>
            <p:nvPr/>
          </p:nvSpPr>
          <p:spPr>
            <a:xfrm>
              <a:off x="272123" y="3149253"/>
              <a:ext cx="6646481" cy="923330"/>
            </a:xfrm>
            <a:prstGeom prst="rect">
              <a:avLst/>
            </a:prstGeom>
            <a:noFill/>
          </p:spPr>
          <p:txBody>
            <a:bodyPr wrap="square" rtlCol="0">
              <a:spAutoFit/>
            </a:bodyPr>
            <a:lstStyle/>
            <a:p>
              <a:r>
                <a:rPr lang="en-ZA" dirty="0"/>
                <a:t>For each listing you will be able to see how many views you have had in the last 24 hours, 7 Days and last month. These views show how many times someone has viewed the listing on our website.</a:t>
              </a:r>
              <a:endParaRPr lang="en-GB" dirty="0"/>
            </a:p>
          </p:txBody>
        </p:sp>
      </p:grpSp>
      <p:pic>
        <p:nvPicPr>
          <p:cNvPr id="11" name="Picture 10">
            <a:extLst>
              <a:ext uri="{FF2B5EF4-FFF2-40B4-BE49-F238E27FC236}">
                <a16:creationId xmlns:a16="http://schemas.microsoft.com/office/drawing/2014/main" id="{8A56F498-0246-49C1-BE88-42B9DCC36171}"/>
              </a:ext>
            </a:extLst>
          </p:cNvPr>
          <p:cNvPicPr>
            <a:picLocks noChangeAspect="1"/>
          </p:cNvPicPr>
          <p:nvPr/>
        </p:nvPicPr>
        <p:blipFill>
          <a:blip r:embed="rId3"/>
          <a:stretch>
            <a:fillRect/>
          </a:stretch>
        </p:blipFill>
        <p:spPr>
          <a:xfrm>
            <a:off x="2338918" y="3983091"/>
            <a:ext cx="6715076" cy="1485636"/>
          </a:xfrm>
          <a:prstGeom prst="rect">
            <a:avLst/>
          </a:prstGeom>
        </p:spPr>
      </p:pic>
      <p:sp>
        <p:nvSpPr>
          <p:cNvPr id="15" name="TextBox 14">
            <a:extLst>
              <a:ext uri="{FF2B5EF4-FFF2-40B4-BE49-F238E27FC236}">
                <a16:creationId xmlns:a16="http://schemas.microsoft.com/office/drawing/2014/main" id="{7DF78E7D-DEC8-470C-875C-79D34DEFB0A3}"/>
              </a:ext>
            </a:extLst>
          </p:cNvPr>
          <p:cNvSpPr txBox="1"/>
          <p:nvPr/>
        </p:nvSpPr>
        <p:spPr>
          <a:xfrm>
            <a:off x="2223370" y="5437771"/>
            <a:ext cx="6830624" cy="923330"/>
          </a:xfrm>
          <a:prstGeom prst="rect">
            <a:avLst/>
          </a:prstGeom>
          <a:noFill/>
        </p:spPr>
        <p:txBody>
          <a:bodyPr wrap="square" rtlCol="0">
            <a:spAutoFit/>
          </a:bodyPr>
          <a:lstStyle/>
          <a:p>
            <a:r>
              <a:rPr lang="en-ZA" dirty="0"/>
              <a:t>Unique views are shown just as Views are, however unique views show how many new people have viewed your listing for the first time whereas views don’t take into account who has viewed before.</a:t>
            </a:r>
            <a:endParaRPr lang="en-GB" dirty="0"/>
          </a:p>
        </p:txBody>
      </p:sp>
    </p:spTree>
    <p:extLst>
      <p:ext uri="{BB962C8B-B14F-4D97-AF65-F5344CB8AC3E}">
        <p14:creationId xmlns:p14="http://schemas.microsoft.com/office/powerpoint/2010/main" val="428212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63C8-2115-4CA9-B0CF-BE2436445675}"/>
              </a:ext>
            </a:extLst>
          </p:cNvPr>
          <p:cNvSpPr>
            <a:spLocks noGrp="1"/>
          </p:cNvSpPr>
          <p:nvPr>
            <p:ph type="title"/>
          </p:nvPr>
        </p:nvSpPr>
        <p:spPr>
          <a:xfrm>
            <a:off x="0" y="-48234"/>
            <a:ext cx="10515600" cy="1325563"/>
          </a:xfrm>
        </p:spPr>
        <p:txBody>
          <a:bodyPr/>
          <a:lstStyle/>
          <a:p>
            <a:r>
              <a:rPr lang="en-ZA" dirty="0"/>
              <a:t>Step 3: Insights </a:t>
            </a:r>
            <a:br>
              <a:rPr lang="en-ZA" dirty="0"/>
            </a:br>
            <a:r>
              <a:rPr lang="en-ZA" i="1" dirty="0"/>
              <a:t>Visits </a:t>
            </a:r>
            <a:endParaRPr lang="en-GB" dirty="0"/>
          </a:p>
        </p:txBody>
      </p:sp>
      <p:sp>
        <p:nvSpPr>
          <p:cNvPr id="3" name="TextBox 2">
            <a:extLst>
              <a:ext uri="{FF2B5EF4-FFF2-40B4-BE49-F238E27FC236}">
                <a16:creationId xmlns:a16="http://schemas.microsoft.com/office/drawing/2014/main" id="{17799B15-4692-457D-AED6-EEC00F36B17F}"/>
              </a:ext>
            </a:extLst>
          </p:cNvPr>
          <p:cNvSpPr txBox="1"/>
          <p:nvPr/>
        </p:nvSpPr>
        <p:spPr>
          <a:xfrm>
            <a:off x="137786" y="1194029"/>
            <a:ext cx="7928976" cy="923330"/>
          </a:xfrm>
          <a:prstGeom prst="rect">
            <a:avLst/>
          </a:prstGeom>
          <a:noFill/>
        </p:spPr>
        <p:txBody>
          <a:bodyPr wrap="square" rtlCol="0">
            <a:spAutoFit/>
          </a:bodyPr>
          <a:lstStyle/>
          <a:p>
            <a:r>
              <a:rPr lang="en-ZA" dirty="0"/>
              <a:t>The line graph shows you the amount of and time of visits (normal and unique) on your website profile.</a:t>
            </a:r>
          </a:p>
          <a:p>
            <a:r>
              <a:rPr lang="en-ZA" dirty="0"/>
              <a:t>  </a:t>
            </a:r>
          </a:p>
        </p:txBody>
      </p:sp>
      <p:pic>
        <p:nvPicPr>
          <p:cNvPr id="6" name="Picture 5">
            <a:extLst>
              <a:ext uri="{FF2B5EF4-FFF2-40B4-BE49-F238E27FC236}">
                <a16:creationId xmlns:a16="http://schemas.microsoft.com/office/drawing/2014/main" id="{AD8BB93A-C321-4C6A-8196-8D29933786E8}"/>
              </a:ext>
            </a:extLst>
          </p:cNvPr>
          <p:cNvPicPr>
            <a:picLocks noChangeAspect="1"/>
          </p:cNvPicPr>
          <p:nvPr/>
        </p:nvPicPr>
        <p:blipFill>
          <a:blip r:embed="rId2"/>
          <a:stretch>
            <a:fillRect/>
          </a:stretch>
        </p:blipFill>
        <p:spPr>
          <a:xfrm>
            <a:off x="492776" y="2140880"/>
            <a:ext cx="11471719" cy="3923746"/>
          </a:xfrm>
          <a:prstGeom prst="rect">
            <a:avLst/>
          </a:prstGeom>
        </p:spPr>
      </p:pic>
      <p:sp>
        <p:nvSpPr>
          <p:cNvPr id="12" name="Rectangle 11">
            <a:extLst>
              <a:ext uri="{FF2B5EF4-FFF2-40B4-BE49-F238E27FC236}">
                <a16:creationId xmlns:a16="http://schemas.microsoft.com/office/drawing/2014/main" id="{C46F9ED3-2B1F-437A-B18E-BBD115E9550A}"/>
              </a:ext>
            </a:extLst>
          </p:cNvPr>
          <p:cNvSpPr/>
          <p:nvPr/>
        </p:nvSpPr>
        <p:spPr>
          <a:xfrm>
            <a:off x="9306837" y="2140880"/>
            <a:ext cx="2392387" cy="381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chemeClr val="tx1"/>
              </a:solidFill>
            </a:endParaRPr>
          </a:p>
        </p:txBody>
      </p:sp>
      <p:cxnSp>
        <p:nvCxnSpPr>
          <p:cNvPr id="13" name="Straight Arrow Connector 12">
            <a:extLst>
              <a:ext uri="{FF2B5EF4-FFF2-40B4-BE49-F238E27FC236}">
                <a16:creationId xmlns:a16="http://schemas.microsoft.com/office/drawing/2014/main" id="{CA21E3D2-FC1F-4B57-A784-FBD39FDA5C37}"/>
              </a:ext>
            </a:extLst>
          </p:cNvPr>
          <p:cNvCxnSpPr>
            <a:cxnSpLocks/>
          </p:cNvCxnSpPr>
          <p:nvPr/>
        </p:nvCxnSpPr>
        <p:spPr>
          <a:xfrm flipH="1" flipV="1">
            <a:off x="9969657" y="1678325"/>
            <a:ext cx="138847" cy="462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818862-F169-41F8-971F-BC053795F8C7}"/>
              </a:ext>
            </a:extLst>
          </p:cNvPr>
          <p:cNvSpPr txBox="1"/>
          <p:nvPr/>
        </p:nvSpPr>
        <p:spPr>
          <a:xfrm>
            <a:off x="8604320" y="495465"/>
            <a:ext cx="3449894" cy="923330"/>
          </a:xfrm>
          <a:prstGeom prst="rect">
            <a:avLst/>
          </a:prstGeom>
          <a:noFill/>
        </p:spPr>
        <p:txBody>
          <a:bodyPr wrap="square" rtlCol="0">
            <a:spAutoFit/>
          </a:bodyPr>
          <a:lstStyle/>
          <a:p>
            <a:r>
              <a:rPr lang="en-ZA" dirty="0"/>
              <a:t>You can chose to have the graph reflect information from 24 hours, the last 7 days or the last month.</a:t>
            </a:r>
            <a:endParaRPr lang="en-GB" dirty="0"/>
          </a:p>
        </p:txBody>
      </p:sp>
    </p:spTree>
    <p:extLst>
      <p:ext uri="{BB962C8B-B14F-4D97-AF65-F5344CB8AC3E}">
        <p14:creationId xmlns:p14="http://schemas.microsoft.com/office/powerpoint/2010/main" val="376750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63C8-2115-4CA9-B0CF-BE2436445675}"/>
              </a:ext>
            </a:extLst>
          </p:cNvPr>
          <p:cNvSpPr>
            <a:spLocks noGrp="1"/>
          </p:cNvSpPr>
          <p:nvPr>
            <p:ph type="title"/>
          </p:nvPr>
        </p:nvSpPr>
        <p:spPr>
          <a:xfrm>
            <a:off x="0" y="168688"/>
            <a:ext cx="10515600" cy="1325563"/>
          </a:xfrm>
        </p:spPr>
        <p:txBody>
          <a:bodyPr>
            <a:normAutofit fontScale="90000"/>
          </a:bodyPr>
          <a:lstStyle/>
          <a:p>
            <a:r>
              <a:rPr lang="en-ZA" dirty="0"/>
              <a:t>Step 3: Insights </a:t>
            </a:r>
            <a:br>
              <a:rPr lang="en-ZA" dirty="0"/>
            </a:br>
            <a:r>
              <a:rPr lang="en-ZA" i="1" dirty="0"/>
              <a:t>devices, countries, platforms, browsers and referrals.</a:t>
            </a:r>
            <a:endParaRPr lang="en-GB" dirty="0"/>
          </a:p>
        </p:txBody>
      </p:sp>
      <p:sp>
        <p:nvSpPr>
          <p:cNvPr id="3" name="TextBox 2">
            <a:extLst>
              <a:ext uri="{FF2B5EF4-FFF2-40B4-BE49-F238E27FC236}">
                <a16:creationId xmlns:a16="http://schemas.microsoft.com/office/drawing/2014/main" id="{17799B15-4692-457D-AED6-EEC00F36B17F}"/>
              </a:ext>
            </a:extLst>
          </p:cNvPr>
          <p:cNvSpPr txBox="1"/>
          <p:nvPr/>
        </p:nvSpPr>
        <p:spPr>
          <a:xfrm>
            <a:off x="175364" y="1489729"/>
            <a:ext cx="7928976" cy="646331"/>
          </a:xfrm>
          <a:prstGeom prst="rect">
            <a:avLst/>
          </a:prstGeom>
          <a:noFill/>
        </p:spPr>
        <p:txBody>
          <a:bodyPr wrap="square" rtlCol="0">
            <a:spAutoFit/>
          </a:bodyPr>
          <a:lstStyle/>
          <a:p>
            <a:r>
              <a:rPr lang="en-ZA" dirty="0"/>
              <a:t>Insights will also show you where your views come from and show it in a pie chart format </a:t>
            </a:r>
          </a:p>
        </p:txBody>
      </p:sp>
      <p:pic>
        <p:nvPicPr>
          <p:cNvPr id="5" name="Picture 4">
            <a:extLst>
              <a:ext uri="{FF2B5EF4-FFF2-40B4-BE49-F238E27FC236}">
                <a16:creationId xmlns:a16="http://schemas.microsoft.com/office/drawing/2014/main" id="{22C8BDF1-94EB-41FD-812B-C7BC79A3E777}"/>
              </a:ext>
            </a:extLst>
          </p:cNvPr>
          <p:cNvPicPr>
            <a:picLocks noChangeAspect="1"/>
          </p:cNvPicPr>
          <p:nvPr/>
        </p:nvPicPr>
        <p:blipFill>
          <a:blip r:embed="rId2"/>
          <a:stretch>
            <a:fillRect/>
          </a:stretch>
        </p:blipFill>
        <p:spPr>
          <a:xfrm>
            <a:off x="410473" y="2078778"/>
            <a:ext cx="9389235" cy="2341191"/>
          </a:xfrm>
          <a:prstGeom prst="rect">
            <a:avLst/>
          </a:prstGeom>
        </p:spPr>
      </p:pic>
      <p:pic>
        <p:nvPicPr>
          <p:cNvPr id="8" name="Picture 7">
            <a:extLst>
              <a:ext uri="{FF2B5EF4-FFF2-40B4-BE49-F238E27FC236}">
                <a16:creationId xmlns:a16="http://schemas.microsoft.com/office/drawing/2014/main" id="{46FDC3CD-E59A-492D-8DBC-E14A185D25FA}"/>
              </a:ext>
            </a:extLst>
          </p:cNvPr>
          <p:cNvPicPr>
            <a:picLocks noChangeAspect="1"/>
          </p:cNvPicPr>
          <p:nvPr/>
        </p:nvPicPr>
        <p:blipFill>
          <a:blip r:embed="rId3"/>
          <a:stretch>
            <a:fillRect/>
          </a:stretch>
        </p:blipFill>
        <p:spPr>
          <a:xfrm>
            <a:off x="410473" y="5195407"/>
            <a:ext cx="9183382" cy="771633"/>
          </a:xfrm>
          <a:prstGeom prst="rect">
            <a:avLst/>
          </a:prstGeom>
        </p:spPr>
      </p:pic>
      <p:sp>
        <p:nvSpPr>
          <p:cNvPr id="9" name="TextBox 8">
            <a:extLst>
              <a:ext uri="{FF2B5EF4-FFF2-40B4-BE49-F238E27FC236}">
                <a16:creationId xmlns:a16="http://schemas.microsoft.com/office/drawing/2014/main" id="{CA6F95ED-5163-4801-A53D-374DF8B30F96}"/>
              </a:ext>
            </a:extLst>
          </p:cNvPr>
          <p:cNvSpPr txBox="1"/>
          <p:nvPr/>
        </p:nvSpPr>
        <p:spPr>
          <a:xfrm>
            <a:off x="410473" y="4738298"/>
            <a:ext cx="11540227" cy="369332"/>
          </a:xfrm>
          <a:prstGeom prst="rect">
            <a:avLst/>
          </a:prstGeom>
          <a:noFill/>
        </p:spPr>
        <p:txBody>
          <a:bodyPr wrap="square" rtlCol="0">
            <a:spAutoFit/>
          </a:bodyPr>
          <a:lstStyle/>
          <a:p>
            <a:r>
              <a:rPr lang="en-ZA" dirty="0"/>
              <a:t>You will also be able to see your referrals where it will show what links were clicked when someone found your listing.</a:t>
            </a:r>
            <a:endParaRPr lang="en-GB" dirty="0"/>
          </a:p>
        </p:txBody>
      </p:sp>
      <p:pic>
        <p:nvPicPr>
          <p:cNvPr id="14" name="Picture 13">
            <a:extLst>
              <a:ext uri="{FF2B5EF4-FFF2-40B4-BE49-F238E27FC236}">
                <a16:creationId xmlns:a16="http://schemas.microsoft.com/office/drawing/2014/main" id="{EDE56FAE-8DDF-4FCF-951B-18488F3CC103}"/>
              </a:ext>
            </a:extLst>
          </p:cNvPr>
          <p:cNvPicPr>
            <a:picLocks noChangeAspect="1"/>
          </p:cNvPicPr>
          <p:nvPr/>
        </p:nvPicPr>
        <p:blipFill>
          <a:blip r:embed="rId4"/>
          <a:stretch>
            <a:fillRect/>
          </a:stretch>
        </p:blipFill>
        <p:spPr>
          <a:xfrm>
            <a:off x="4139853" y="5425960"/>
            <a:ext cx="5778848" cy="1082161"/>
          </a:xfrm>
          <a:prstGeom prst="rect">
            <a:avLst/>
          </a:prstGeom>
        </p:spPr>
      </p:pic>
    </p:spTree>
    <p:extLst>
      <p:ext uri="{BB962C8B-B14F-4D97-AF65-F5344CB8AC3E}">
        <p14:creationId xmlns:p14="http://schemas.microsoft.com/office/powerpoint/2010/main" val="119177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63C8-2115-4CA9-B0CF-BE2436445675}"/>
              </a:ext>
            </a:extLst>
          </p:cNvPr>
          <p:cNvSpPr>
            <a:spLocks noGrp="1"/>
          </p:cNvSpPr>
          <p:nvPr>
            <p:ph type="title"/>
          </p:nvPr>
        </p:nvSpPr>
        <p:spPr>
          <a:xfrm>
            <a:off x="0" y="168688"/>
            <a:ext cx="10515600" cy="1325563"/>
          </a:xfrm>
        </p:spPr>
        <p:txBody>
          <a:bodyPr>
            <a:normAutofit/>
          </a:bodyPr>
          <a:lstStyle/>
          <a:p>
            <a:r>
              <a:rPr lang="en-ZA" dirty="0"/>
              <a:t>Step 3: Insights </a:t>
            </a:r>
            <a:br>
              <a:rPr lang="en-ZA" dirty="0"/>
            </a:br>
            <a:endParaRPr lang="en-GB" dirty="0"/>
          </a:p>
        </p:txBody>
      </p:sp>
      <p:pic>
        <p:nvPicPr>
          <p:cNvPr id="6" name="Picture 5">
            <a:extLst>
              <a:ext uri="{FF2B5EF4-FFF2-40B4-BE49-F238E27FC236}">
                <a16:creationId xmlns:a16="http://schemas.microsoft.com/office/drawing/2014/main" id="{E602FC35-916C-40BE-9291-A8E1D7493A96}"/>
              </a:ext>
            </a:extLst>
          </p:cNvPr>
          <p:cNvPicPr>
            <a:picLocks noChangeAspect="1"/>
          </p:cNvPicPr>
          <p:nvPr/>
        </p:nvPicPr>
        <p:blipFill>
          <a:blip r:embed="rId2"/>
          <a:stretch>
            <a:fillRect/>
          </a:stretch>
        </p:blipFill>
        <p:spPr>
          <a:xfrm>
            <a:off x="266700" y="1494251"/>
            <a:ext cx="8293257" cy="3889446"/>
          </a:xfrm>
          <a:prstGeom prst="rect">
            <a:avLst/>
          </a:prstGeom>
        </p:spPr>
      </p:pic>
      <p:sp>
        <p:nvSpPr>
          <p:cNvPr id="10" name="Rectangle 9">
            <a:extLst>
              <a:ext uri="{FF2B5EF4-FFF2-40B4-BE49-F238E27FC236}">
                <a16:creationId xmlns:a16="http://schemas.microsoft.com/office/drawing/2014/main" id="{F3537091-DFE4-4CFE-ACA9-1363E24E3A94}"/>
              </a:ext>
            </a:extLst>
          </p:cNvPr>
          <p:cNvSpPr/>
          <p:nvPr/>
        </p:nvSpPr>
        <p:spPr>
          <a:xfrm>
            <a:off x="7860572" y="1508954"/>
            <a:ext cx="876143" cy="381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chemeClr val="tx1"/>
              </a:solidFill>
            </a:endParaRPr>
          </a:p>
        </p:txBody>
      </p:sp>
      <p:sp>
        <p:nvSpPr>
          <p:cNvPr id="7" name="TextBox 6">
            <a:extLst>
              <a:ext uri="{FF2B5EF4-FFF2-40B4-BE49-F238E27FC236}">
                <a16:creationId xmlns:a16="http://schemas.microsoft.com/office/drawing/2014/main" id="{F38F4B16-467C-489A-A9A3-D0F27F002B84}"/>
              </a:ext>
            </a:extLst>
          </p:cNvPr>
          <p:cNvSpPr txBox="1"/>
          <p:nvPr/>
        </p:nvSpPr>
        <p:spPr>
          <a:xfrm>
            <a:off x="577044" y="847920"/>
            <a:ext cx="7411256" cy="646331"/>
          </a:xfrm>
          <a:prstGeom prst="rect">
            <a:avLst/>
          </a:prstGeom>
          <a:noFill/>
        </p:spPr>
        <p:txBody>
          <a:bodyPr wrap="square" rtlCol="0">
            <a:spAutoFit/>
          </a:bodyPr>
          <a:lstStyle/>
          <a:p>
            <a:r>
              <a:rPr lang="en-ZA" dirty="0"/>
              <a:t>You are also able to print your insights page. </a:t>
            </a:r>
          </a:p>
          <a:p>
            <a:r>
              <a:rPr lang="en-ZA" dirty="0"/>
              <a:t>To do this you will click the “print” on the top right corner.</a:t>
            </a:r>
            <a:endParaRPr lang="en-GB" dirty="0"/>
          </a:p>
        </p:txBody>
      </p:sp>
      <p:pic>
        <p:nvPicPr>
          <p:cNvPr id="13" name="Picture 12">
            <a:extLst>
              <a:ext uri="{FF2B5EF4-FFF2-40B4-BE49-F238E27FC236}">
                <a16:creationId xmlns:a16="http://schemas.microsoft.com/office/drawing/2014/main" id="{F6BCA6EF-F6D9-421C-89EB-108A243FEC58}"/>
              </a:ext>
            </a:extLst>
          </p:cNvPr>
          <p:cNvPicPr>
            <a:picLocks noChangeAspect="1"/>
          </p:cNvPicPr>
          <p:nvPr/>
        </p:nvPicPr>
        <p:blipFill>
          <a:blip r:embed="rId3"/>
          <a:stretch>
            <a:fillRect/>
          </a:stretch>
        </p:blipFill>
        <p:spPr>
          <a:xfrm>
            <a:off x="4775200" y="2414084"/>
            <a:ext cx="5914128" cy="3882036"/>
          </a:xfrm>
          <a:prstGeom prst="rect">
            <a:avLst/>
          </a:prstGeom>
        </p:spPr>
      </p:pic>
      <p:sp>
        <p:nvSpPr>
          <p:cNvPr id="15" name="TextBox 14">
            <a:extLst>
              <a:ext uri="{FF2B5EF4-FFF2-40B4-BE49-F238E27FC236}">
                <a16:creationId xmlns:a16="http://schemas.microsoft.com/office/drawing/2014/main" id="{28709291-7809-4DFC-A30A-77235CF81523}"/>
              </a:ext>
            </a:extLst>
          </p:cNvPr>
          <p:cNvSpPr txBox="1"/>
          <p:nvPr/>
        </p:nvSpPr>
        <p:spPr>
          <a:xfrm>
            <a:off x="9715500" y="4032468"/>
            <a:ext cx="2209800" cy="1477328"/>
          </a:xfrm>
          <a:prstGeom prst="rect">
            <a:avLst/>
          </a:prstGeom>
          <a:solidFill>
            <a:schemeClr val="bg1"/>
          </a:solidFill>
        </p:spPr>
        <p:txBody>
          <a:bodyPr wrap="square" rtlCol="0">
            <a:spAutoFit/>
          </a:bodyPr>
          <a:lstStyle/>
          <a:p>
            <a:r>
              <a:rPr lang="en-ZA" dirty="0"/>
              <a:t>Once you click “print” a print preview will come up and you will be able to print as normal.</a:t>
            </a:r>
            <a:endParaRPr lang="en-GB" dirty="0"/>
          </a:p>
        </p:txBody>
      </p:sp>
    </p:spTree>
    <p:extLst>
      <p:ext uri="{BB962C8B-B14F-4D97-AF65-F5344CB8AC3E}">
        <p14:creationId xmlns:p14="http://schemas.microsoft.com/office/powerpoint/2010/main" val="419379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9CF6-4054-4625-99C2-C11EEA576712}"/>
              </a:ext>
            </a:extLst>
          </p:cNvPr>
          <p:cNvSpPr>
            <a:spLocks noGrp="1"/>
          </p:cNvSpPr>
          <p:nvPr>
            <p:ph type="title"/>
          </p:nvPr>
        </p:nvSpPr>
        <p:spPr>
          <a:xfrm>
            <a:off x="838200" y="2766218"/>
            <a:ext cx="10515600" cy="1325563"/>
          </a:xfrm>
        </p:spPr>
        <p:txBody>
          <a:bodyPr/>
          <a:lstStyle/>
          <a:p>
            <a:pPr algn="ctr"/>
            <a:r>
              <a:rPr lang="en-ZA" b="1" dirty="0"/>
              <a:t>Properties</a:t>
            </a:r>
            <a:endParaRPr lang="en-GB" b="1" dirty="0"/>
          </a:p>
        </p:txBody>
      </p:sp>
    </p:spTree>
    <p:extLst>
      <p:ext uri="{BB962C8B-B14F-4D97-AF65-F5344CB8AC3E}">
        <p14:creationId xmlns:p14="http://schemas.microsoft.com/office/powerpoint/2010/main" val="198256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9A80-6EF0-4806-A910-FBCDD43E227C}"/>
              </a:ext>
            </a:extLst>
          </p:cNvPr>
          <p:cNvSpPr>
            <a:spLocks noGrp="1"/>
          </p:cNvSpPr>
          <p:nvPr>
            <p:ph type="title"/>
          </p:nvPr>
        </p:nvSpPr>
        <p:spPr>
          <a:xfrm>
            <a:off x="0" y="-286229"/>
            <a:ext cx="10515600" cy="1325563"/>
          </a:xfrm>
        </p:spPr>
        <p:txBody>
          <a:bodyPr/>
          <a:lstStyle/>
          <a:p>
            <a:r>
              <a:rPr lang="en-ZA" dirty="0"/>
              <a:t>Step 4. Properties</a:t>
            </a:r>
            <a:endParaRPr lang="en-GB" dirty="0"/>
          </a:p>
        </p:txBody>
      </p:sp>
      <p:pic>
        <p:nvPicPr>
          <p:cNvPr id="6" name="Picture 5">
            <a:extLst>
              <a:ext uri="{FF2B5EF4-FFF2-40B4-BE49-F238E27FC236}">
                <a16:creationId xmlns:a16="http://schemas.microsoft.com/office/drawing/2014/main" id="{147E83B4-C8D3-461B-87D9-867164A2F0DB}"/>
              </a:ext>
            </a:extLst>
          </p:cNvPr>
          <p:cNvPicPr>
            <a:picLocks noChangeAspect="1"/>
          </p:cNvPicPr>
          <p:nvPr/>
        </p:nvPicPr>
        <p:blipFill>
          <a:blip r:embed="rId2"/>
          <a:stretch>
            <a:fillRect/>
          </a:stretch>
        </p:blipFill>
        <p:spPr>
          <a:xfrm>
            <a:off x="295122" y="596229"/>
            <a:ext cx="4146236" cy="945191"/>
          </a:xfrm>
          <a:prstGeom prst="rect">
            <a:avLst/>
          </a:prstGeom>
        </p:spPr>
      </p:pic>
      <p:pic>
        <p:nvPicPr>
          <p:cNvPr id="8" name="Picture 7">
            <a:extLst>
              <a:ext uri="{FF2B5EF4-FFF2-40B4-BE49-F238E27FC236}">
                <a16:creationId xmlns:a16="http://schemas.microsoft.com/office/drawing/2014/main" id="{8AA60385-9B59-4C22-A10B-22031EBA805F}"/>
              </a:ext>
            </a:extLst>
          </p:cNvPr>
          <p:cNvPicPr>
            <a:picLocks noChangeAspect="1"/>
          </p:cNvPicPr>
          <p:nvPr/>
        </p:nvPicPr>
        <p:blipFill>
          <a:blip r:embed="rId3"/>
          <a:stretch>
            <a:fillRect/>
          </a:stretch>
        </p:blipFill>
        <p:spPr>
          <a:xfrm>
            <a:off x="6775047" y="529877"/>
            <a:ext cx="2558377" cy="1077894"/>
          </a:xfrm>
          <a:prstGeom prst="rect">
            <a:avLst/>
          </a:prstGeom>
        </p:spPr>
      </p:pic>
      <p:sp>
        <p:nvSpPr>
          <p:cNvPr id="9" name="TextBox 8">
            <a:extLst>
              <a:ext uri="{FF2B5EF4-FFF2-40B4-BE49-F238E27FC236}">
                <a16:creationId xmlns:a16="http://schemas.microsoft.com/office/drawing/2014/main" id="{4F7C537F-16F9-4F2E-BE06-4419FC66615F}"/>
              </a:ext>
            </a:extLst>
          </p:cNvPr>
          <p:cNvSpPr txBox="1"/>
          <p:nvPr/>
        </p:nvSpPr>
        <p:spPr>
          <a:xfrm>
            <a:off x="100209" y="1541420"/>
            <a:ext cx="5611660" cy="646331"/>
          </a:xfrm>
          <a:prstGeom prst="rect">
            <a:avLst/>
          </a:prstGeom>
          <a:noFill/>
        </p:spPr>
        <p:txBody>
          <a:bodyPr wrap="square" rtlCol="0">
            <a:spAutoFit/>
          </a:bodyPr>
          <a:lstStyle/>
          <a:p>
            <a:r>
              <a:rPr lang="en-ZA" dirty="0"/>
              <a:t>Here you can search for a property you have listed. You will use the address of the property here. </a:t>
            </a:r>
            <a:endParaRPr lang="en-GB" dirty="0"/>
          </a:p>
        </p:txBody>
      </p:sp>
      <p:sp>
        <p:nvSpPr>
          <p:cNvPr id="10" name="TextBox 9">
            <a:extLst>
              <a:ext uri="{FF2B5EF4-FFF2-40B4-BE49-F238E27FC236}">
                <a16:creationId xmlns:a16="http://schemas.microsoft.com/office/drawing/2014/main" id="{E1ED3CA6-8174-461C-9D48-FFC743782EB4}"/>
              </a:ext>
            </a:extLst>
          </p:cNvPr>
          <p:cNvSpPr txBox="1"/>
          <p:nvPr/>
        </p:nvSpPr>
        <p:spPr>
          <a:xfrm>
            <a:off x="6710883" y="1541420"/>
            <a:ext cx="5148197" cy="369332"/>
          </a:xfrm>
          <a:prstGeom prst="rect">
            <a:avLst/>
          </a:prstGeom>
          <a:noFill/>
        </p:spPr>
        <p:txBody>
          <a:bodyPr wrap="square" rtlCol="0">
            <a:spAutoFit/>
          </a:bodyPr>
          <a:lstStyle/>
          <a:p>
            <a:r>
              <a:rPr lang="en-ZA" dirty="0"/>
              <a:t>You can also create a listing from this section as well.</a:t>
            </a:r>
            <a:endParaRPr lang="en-GB" dirty="0"/>
          </a:p>
        </p:txBody>
      </p:sp>
      <p:pic>
        <p:nvPicPr>
          <p:cNvPr id="12" name="Picture 11">
            <a:extLst>
              <a:ext uri="{FF2B5EF4-FFF2-40B4-BE49-F238E27FC236}">
                <a16:creationId xmlns:a16="http://schemas.microsoft.com/office/drawing/2014/main" id="{3AC5C5BC-25B9-4A88-B878-0A87F90C0CC4}"/>
              </a:ext>
            </a:extLst>
          </p:cNvPr>
          <p:cNvPicPr>
            <a:picLocks noChangeAspect="1"/>
          </p:cNvPicPr>
          <p:nvPr/>
        </p:nvPicPr>
        <p:blipFill>
          <a:blip r:embed="rId4"/>
          <a:stretch>
            <a:fillRect/>
          </a:stretch>
        </p:blipFill>
        <p:spPr>
          <a:xfrm>
            <a:off x="446886" y="3825594"/>
            <a:ext cx="11298227" cy="1152686"/>
          </a:xfrm>
          <a:prstGeom prst="rect">
            <a:avLst/>
          </a:prstGeom>
        </p:spPr>
      </p:pic>
      <p:sp>
        <p:nvSpPr>
          <p:cNvPr id="13" name="TextBox 12">
            <a:extLst>
              <a:ext uri="{FF2B5EF4-FFF2-40B4-BE49-F238E27FC236}">
                <a16:creationId xmlns:a16="http://schemas.microsoft.com/office/drawing/2014/main" id="{C94E9490-40BB-469C-A6E2-00DFD7EA2D80}"/>
              </a:ext>
            </a:extLst>
          </p:cNvPr>
          <p:cNvSpPr txBox="1"/>
          <p:nvPr/>
        </p:nvSpPr>
        <p:spPr>
          <a:xfrm>
            <a:off x="3362609" y="2340491"/>
            <a:ext cx="4597051" cy="369332"/>
          </a:xfrm>
          <a:prstGeom prst="rect">
            <a:avLst/>
          </a:prstGeom>
          <a:noFill/>
        </p:spPr>
        <p:txBody>
          <a:bodyPr wrap="square" rtlCol="0">
            <a:spAutoFit/>
          </a:bodyPr>
          <a:lstStyle/>
          <a:p>
            <a:r>
              <a:rPr lang="en-ZA" dirty="0"/>
              <a:t>Your properties/listings will come up like this.  </a:t>
            </a:r>
            <a:endParaRPr lang="en-GB" dirty="0"/>
          </a:p>
        </p:txBody>
      </p:sp>
      <p:sp>
        <p:nvSpPr>
          <p:cNvPr id="14" name="Rectangle 13">
            <a:extLst>
              <a:ext uri="{FF2B5EF4-FFF2-40B4-BE49-F238E27FC236}">
                <a16:creationId xmlns:a16="http://schemas.microsoft.com/office/drawing/2014/main" id="{82C510BA-6B6B-4BDA-8685-A5C4923C5DC5}"/>
              </a:ext>
            </a:extLst>
          </p:cNvPr>
          <p:cNvSpPr/>
          <p:nvPr/>
        </p:nvSpPr>
        <p:spPr>
          <a:xfrm>
            <a:off x="446886" y="3788605"/>
            <a:ext cx="805717" cy="846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5E72134-527A-432A-ADD0-5E166392C6F8}"/>
              </a:ext>
            </a:extLst>
          </p:cNvPr>
          <p:cNvSpPr/>
          <p:nvPr/>
        </p:nvSpPr>
        <p:spPr>
          <a:xfrm>
            <a:off x="1557403" y="3788604"/>
            <a:ext cx="3327748" cy="84602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F459D57-B68C-4E4B-8A6F-900D4EA2C213}"/>
              </a:ext>
            </a:extLst>
          </p:cNvPr>
          <p:cNvSpPr/>
          <p:nvPr/>
        </p:nvSpPr>
        <p:spPr>
          <a:xfrm>
            <a:off x="6372188" y="4108537"/>
            <a:ext cx="805717" cy="50547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523FA8E-9944-4CE9-AD36-26958C11B7BB}"/>
              </a:ext>
            </a:extLst>
          </p:cNvPr>
          <p:cNvSpPr/>
          <p:nvPr/>
        </p:nvSpPr>
        <p:spPr>
          <a:xfrm>
            <a:off x="7306851" y="3825594"/>
            <a:ext cx="572020" cy="84602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255B7F5-6161-431E-A360-365DC8B11352}"/>
              </a:ext>
            </a:extLst>
          </p:cNvPr>
          <p:cNvSpPr/>
          <p:nvPr/>
        </p:nvSpPr>
        <p:spPr>
          <a:xfrm>
            <a:off x="8048156" y="3815154"/>
            <a:ext cx="572020" cy="846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6985AD5-3116-470E-A701-E143E33FF4A1}"/>
              </a:ext>
            </a:extLst>
          </p:cNvPr>
          <p:cNvSpPr/>
          <p:nvPr/>
        </p:nvSpPr>
        <p:spPr>
          <a:xfrm>
            <a:off x="8881448" y="3818089"/>
            <a:ext cx="572020" cy="84602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CAFAF35-AC85-4C4B-BCAF-295D51815302}"/>
              </a:ext>
            </a:extLst>
          </p:cNvPr>
          <p:cNvSpPr/>
          <p:nvPr/>
        </p:nvSpPr>
        <p:spPr>
          <a:xfrm>
            <a:off x="9818994" y="3778169"/>
            <a:ext cx="572020" cy="84602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84F7411-75AE-491A-9184-02F290E1F69A}"/>
              </a:ext>
            </a:extLst>
          </p:cNvPr>
          <p:cNvSpPr/>
          <p:nvPr/>
        </p:nvSpPr>
        <p:spPr>
          <a:xfrm>
            <a:off x="10634597" y="3815153"/>
            <a:ext cx="1110516" cy="84602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FA86EBC1-5939-4986-8B84-3F9938DA6E1D}"/>
              </a:ext>
            </a:extLst>
          </p:cNvPr>
          <p:cNvCxnSpPr>
            <a:cxnSpLocks/>
          </p:cNvCxnSpPr>
          <p:nvPr/>
        </p:nvCxnSpPr>
        <p:spPr>
          <a:xfrm flipH="1" flipV="1">
            <a:off x="1065432" y="3512888"/>
            <a:ext cx="75341" cy="2455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95D4861-254A-4650-ADA5-BC72EBA66F16}"/>
              </a:ext>
            </a:extLst>
          </p:cNvPr>
          <p:cNvSpPr txBox="1"/>
          <p:nvPr/>
        </p:nvSpPr>
        <p:spPr>
          <a:xfrm>
            <a:off x="132244" y="2475616"/>
            <a:ext cx="1866377" cy="923330"/>
          </a:xfrm>
          <a:prstGeom prst="rect">
            <a:avLst/>
          </a:prstGeom>
          <a:noFill/>
          <a:ln w="28575">
            <a:solidFill>
              <a:srgbClr val="FF0000"/>
            </a:solidFill>
          </a:ln>
        </p:spPr>
        <p:txBody>
          <a:bodyPr wrap="square" rtlCol="0">
            <a:spAutoFit/>
          </a:bodyPr>
          <a:lstStyle/>
          <a:p>
            <a:r>
              <a:rPr lang="en-ZA" dirty="0"/>
              <a:t>This is the featured image of your listing</a:t>
            </a:r>
            <a:endParaRPr lang="en-GB" dirty="0"/>
          </a:p>
        </p:txBody>
      </p:sp>
      <p:cxnSp>
        <p:nvCxnSpPr>
          <p:cNvPr id="26" name="Straight Arrow Connector 25">
            <a:extLst>
              <a:ext uri="{FF2B5EF4-FFF2-40B4-BE49-F238E27FC236}">
                <a16:creationId xmlns:a16="http://schemas.microsoft.com/office/drawing/2014/main" id="{1DC9FE65-39B6-4EC4-B8F6-83B3592D8A9B}"/>
              </a:ext>
            </a:extLst>
          </p:cNvPr>
          <p:cNvCxnSpPr>
            <a:cxnSpLocks/>
          </p:cNvCxnSpPr>
          <p:nvPr/>
        </p:nvCxnSpPr>
        <p:spPr>
          <a:xfrm flipH="1">
            <a:off x="1421888" y="4615024"/>
            <a:ext cx="713984" cy="40926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E710330-F4DF-49FF-9443-A0F450FC59BC}"/>
              </a:ext>
            </a:extLst>
          </p:cNvPr>
          <p:cNvSpPr txBox="1"/>
          <p:nvPr/>
        </p:nvSpPr>
        <p:spPr>
          <a:xfrm>
            <a:off x="136867" y="5049320"/>
            <a:ext cx="2267273" cy="646331"/>
          </a:xfrm>
          <a:prstGeom prst="rect">
            <a:avLst/>
          </a:prstGeom>
          <a:noFill/>
          <a:ln w="28575">
            <a:solidFill>
              <a:srgbClr val="FFC000"/>
            </a:solidFill>
          </a:ln>
        </p:spPr>
        <p:txBody>
          <a:bodyPr wrap="square" rtlCol="0">
            <a:spAutoFit/>
          </a:bodyPr>
          <a:lstStyle/>
          <a:p>
            <a:r>
              <a:rPr lang="en-ZA" dirty="0"/>
              <a:t>You will find the street address by the title</a:t>
            </a:r>
            <a:endParaRPr lang="en-GB" dirty="0"/>
          </a:p>
        </p:txBody>
      </p:sp>
      <p:cxnSp>
        <p:nvCxnSpPr>
          <p:cNvPr id="29" name="Straight Arrow Connector 28">
            <a:extLst>
              <a:ext uri="{FF2B5EF4-FFF2-40B4-BE49-F238E27FC236}">
                <a16:creationId xmlns:a16="http://schemas.microsoft.com/office/drawing/2014/main" id="{5756BB88-DE6A-4F16-A347-D5AD36E0A170}"/>
              </a:ext>
            </a:extLst>
          </p:cNvPr>
          <p:cNvCxnSpPr>
            <a:cxnSpLocks/>
          </p:cNvCxnSpPr>
          <p:nvPr/>
        </p:nvCxnSpPr>
        <p:spPr>
          <a:xfrm flipH="1">
            <a:off x="5661135" y="4658307"/>
            <a:ext cx="778385" cy="124202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6F11EAE-2408-4420-9F83-6F8BAC0783DD}"/>
              </a:ext>
            </a:extLst>
          </p:cNvPr>
          <p:cNvSpPr txBox="1"/>
          <p:nvPr/>
        </p:nvSpPr>
        <p:spPr>
          <a:xfrm>
            <a:off x="2403715" y="5823338"/>
            <a:ext cx="3586067" cy="923330"/>
          </a:xfrm>
          <a:prstGeom prst="rect">
            <a:avLst/>
          </a:prstGeom>
          <a:noFill/>
          <a:ln w="28575">
            <a:solidFill>
              <a:srgbClr val="FFFF00"/>
            </a:solidFill>
          </a:ln>
        </p:spPr>
        <p:txBody>
          <a:bodyPr wrap="square" rtlCol="0">
            <a:spAutoFit/>
          </a:bodyPr>
          <a:lstStyle/>
          <a:p>
            <a:r>
              <a:rPr lang="en-ZA" dirty="0"/>
              <a:t>The status of your listing will show here, it will either say “approved”, “draft”, “pending” or “expired</a:t>
            </a:r>
            <a:endParaRPr lang="en-GB" dirty="0"/>
          </a:p>
        </p:txBody>
      </p:sp>
      <p:cxnSp>
        <p:nvCxnSpPr>
          <p:cNvPr id="33" name="Straight Arrow Connector 32">
            <a:extLst>
              <a:ext uri="{FF2B5EF4-FFF2-40B4-BE49-F238E27FC236}">
                <a16:creationId xmlns:a16="http://schemas.microsoft.com/office/drawing/2014/main" id="{2E337955-C905-425E-8D88-0217FD6AA9D5}"/>
              </a:ext>
            </a:extLst>
          </p:cNvPr>
          <p:cNvCxnSpPr>
            <a:cxnSpLocks/>
          </p:cNvCxnSpPr>
          <p:nvPr/>
        </p:nvCxnSpPr>
        <p:spPr>
          <a:xfrm flipV="1">
            <a:off x="7306079" y="3429000"/>
            <a:ext cx="184485" cy="35960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0A947EE-D202-4A2C-860F-799E522F2CB2}"/>
              </a:ext>
            </a:extLst>
          </p:cNvPr>
          <p:cNvSpPr txBox="1"/>
          <p:nvPr/>
        </p:nvSpPr>
        <p:spPr>
          <a:xfrm>
            <a:off x="7061178" y="2830173"/>
            <a:ext cx="2267273" cy="646331"/>
          </a:xfrm>
          <a:prstGeom prst="rect">
            <a:avLst/>
          </a:prstGeom>
          <a:noFill/>
          <a:ln w="28575">
            <a:solidFill>
              <a:srgbClr val="92D050"/>
            </a:solidFill>
          </a:ln>
        </p:spPr>
        <p:txBody>
          <a:bodyPr wrap="square" rtlCol="0">
            <a:spAutoFit/>
          </a:bodyPr>
          <a:lstStyle/>
          <a:p>
            <a:r>
              <a:rPr lang="en-ZA" dirty="0"/>
              <a:t>The type of property will be here</a:t>
            </a:r>
            <a:endParaRPr lang="en-GB" dirty="0"/>
          </a:p>
        </p:txBody>
      </p:sp>
      <p:cxnSp>
        <p:nvCxnSpPr>
          <p:cNvPr id="36" name="Straight Arrow Connector 35">
            <a:extLst>
              <a:ext uri="{FF2B5EF4-FFF2-40B4-BE49-F238E27FC236}">
                <a16:creationId xmlns:a16="http://schemas.microsoft.com/office/drawing/2014/main" id="{BAF033B9-9584-49E0-8CBF-CEFB0727755C}"/>
              </a:ext>
            </a:extLst>
          </p:cNvPr>
          <p:cNvCxnSpPr>
            <a:cxnSpLocks/>
          </p:cNvCxnSpPr>
          <p:nvPr/>
        </p:nvCxnSpPr>
        <p:spPr>
          <a:xfrm flipH="1">
            <a:off x="7575119" y="4648330"/>
            <a:ext cx="588444" cy="8998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6ED7D36-9089-4659-AAC6-6302C869095B}"/>
              </a:ext>
            </a:extLst>
          </p:cNvPr>
          <p:cNvSpPr txBox="1"/>
          <p:nvPr/>
        </p:nvSpPr>
        <p:spPr>
          <a:xfrm>
            <a:off x="6372188" y="5773752"/>
            <a:ext cx="3883419" cy="923330"/>
          </a:xfrm>
          <a:prstGeom prst="rect">
            <a:avLst/>
          </a:prstGeom>
          <a:noFill/>
          <a:ln w="28575">
            <a:solidFill>
              <a:srgbClr val="00B050"/>
            </a:solidFill>
          </a:ln>
        </p:spPr>
        <p:txBody>
          <a:bodyPr wrap="square" rtlCol="0">
            <a:spAutoFit/>
          </a:bodyPr>
          <a:lstStyle/>
          <a:p>
            <a:r>
              <a:rPr lang="en-ZA" dirty="0"/>
              <a:t>The status will either be “for sale”, “for rent”, “sold”, “rented”, “expired” or “withdrawn”</a:t>
            </a:r>
            <a:endParaRPr lang="en-GB" dirty="0"/>
          </a:p>
        </p:txBody>
      </p:sp>
      <p:cxnSp>
        <p:nvCxnSpPr>
          <p:cNvPr id="43" name="Straight Arrow Connector 42">
            <a:extLst>
              <a:ext uri="{FF2B5EF4-FFF2-40B4-BE49-F238E27FC236}">
                <a16:creationId xmlns:a16="http://schemas.microsoft.com/office/drawing/2014/main" id="{4B44308E-C70D-4431-B9C3-2B886F343D2F}"/>
              </a:ext>
            </a:extLst>
          </p:cNvPr>
          <p:cNvCxnSpPr>
            <a:cxnSpLocks/>
          </p:cNvCxnSpPr>
          <p:nvPr/>
        </p:nvCxnSpPr>
        <p:spPr>
          <a:xfrm flipV="1">
            <a:off x="9133284" y="3579397"/>
            <a:ext cx="602660" cy="23493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43C5F9B-6920-4033-A3C7-FBA983D75788}"/>
              </a:ext>
            </a:extLst>
          </p:cNvPr>
          <p:cNvSpPr txBox="1"/>
          <p:nvPr/>
        </p:nvSpPr>
        <p:spPr>
          <a:xfrm>
            <a:off x="9434614" y="2932498"/>
            <a:ext cx="2724327" cy="646331"/>
          </a:xfrm>
          <a:prstGeom prst="rect">
            <a:avLst/>
          </a:prstGeom>
          <a:noFill/>
          <a:ln w="28575">
            <a:solidFill>
              <a:srgbClr val="00B0F0"/>
            </a:solidFill>
          </a:ln>
        </p:spPr>
        <p:txBody>
          <a:bodyPr wrap="square" rtlCol="0">
            <a:spAutoFit/>
          </a:bodyPr>
          <a:lstStyle/>
          <a:p>
            <a:r>
              <a:rPr lang="en-ZA" dirty="0"/>
              <a:t>The sale/rental price will be here</a:t>
            </a:r>
            <a:endParaRPr lang="en-GB" dirty="0"/>
          </a:p>
        </p:txBody>
      </p:sp>
      <p:sp>
        <p:nvSpPr>
          <p:cNvPr id="54" name="TextBox 53">
            <a:extLst>
              <a:ext uri="{FF2B5EF4-FFF2-40B4-BE49-F238E27FC236}">
                <a16:creationId xmlns:a16="http://schemas.microsoft.com/office/drawing/2014/main" id="{B9EE8133-14E5-4722-9FF0-40921A76BE09}"/>
              </a:ext>
            </a:extLst>
          </p:cNvPr>
          <p:cNvSpPr txBox="1"/>
          <p:nvPr/>
        </p:nvSpPr>
        <p:spPr>
          <a:xfrm>
            <a:off x="8198978" y="4775349"/>
            <a:ext cx="2324897" cy="923330"/>
          </a:xfrm>
          <a:prstGeom prst="rect">
            <a:avLst/>
          </a:prstGeom>
          <a:noFill/>
          <a:ln w="28575">
            <a:solidFill>
              <a:srgbClr val="0070C0"/>
            </a:solidFill>
          </a:ln>
        </p:spPr>
        <p:txBody>
          <a:bodyPr wrap="square" rtlCol="0">
            <a:spAutoFit/>
          </a:bodyPr>
          <a:lstStyle/>
          <a:p>
            <a:r>
              <a:rPr lang="en-ZA" dirty="0"/>
              <a:t>If you have featured your property it will be show here</a:t>
            </a:r>
            <a:endParaRPr lang="en-GB" dirty="0"/>
          </a:p>
        </p:txBody>
      </p:sp>
      <p:cxnSp>
        <p:nvCxnSpPr>
          <p:cNvPr id="55" name="Straight Arrow Connector 54">
            <a:extLst>
              <a:ext uri="{FF2B5EF4-FFF2-40B4-BE49-F238E27FC236}">
                <a16:creationId xmlns:a16="http://schemas.microsoft.com/office/drawing/2014/main" id="{2B6F6B3B-526E-45C7-8115-FF9BC56A5D54}"/>
              </a:ext>
            </a:extLst>
          </p:cNvPr>
          <p:cNvCxnSpPr>
            <a:cxnSpLocks/>
          </p:cNvCxnSpPr>
          <p:nvPr/>
        </p:nvCxnSpPr>
        <p:spPr>
          <a:xfrm flipH="1">
            <a:off x="9696515" y="4614010"/>
            <a:ext cx="152400" cy="27424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53F7197-69DB-4F52-8E2F-CE9D733BABF7}"/>
              </a:ext>
            </a:extLst>
          </p:cNvPr>
          <p:cNvCxnSpPr>
            <a:cxnSpLocks/>
          </p:cNvCxnSpPr>
          <p:nvPr/>
        </p:nvCxnSpPr>
        <p:spPr>
          <a:xfrm>
            <a:off x="11073227" y="4679120"/>
            <a:ext cx="273225" cy="60019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849F3E9-366E-4FD8-A393-DDC5A87F8D57}"/>
              </a:ext>
            </a:extLst>
          </p:cNvPr>
          <p:cNvSpPr txBox="1"/>
          <p:nvPr/>
        </p:nvSpPr>
        <p:spPr>
          <a:xfrm>
            <a:off x="10656440" y="5315649"/>
            <a:ext cx="1398693" cy="646331"/>
          </a:xfrm>
          <a:prstGeom prst="rect">
            <a:avLst/>
          </a:prstGeom>
          <a:noFill/>
          <a:ln w="28575">
            <a:solidFill>
              <a:srgbClr val="7030A0"/>
            </a:solidFill>
          </a:ln>
        </p:spPr>
        <p:txBody>
          <a:bodyPr wrap="square" rtlCol="0">
            <a:spAutoFit/>
          </a:bodyPr>
          <a:lstStyle/>
          <a:p>
            <a:r>
              <a:rPr lang="en-ZA" dirty="0"/>
              <a:t>See </a:t>
            </a:r>
            <a:r>
              <a:rPr lang="en-ZA"/>
              <a:t>next page.</a:t>
            </a:r>
            <a:endParaRPr lang="en-GB" dirty="0"/>
          </a:p>
        </p:txBody>
      </p:sp>
    </p:spTree>
    <p:extLst>
      <p:ext uri="{BB962C8B-B14F-4D97-AF65-F5344CB8AC3E}">
        <p14:creationId xmlns:p14="http://schemas.microsoft.com/office/powerpoint/2010/main" val="37365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3E7556-7FBE-4846-9F3E-E67AF1C1BC9E}"/>
              </a:ext>
            </a:extLst>
          </p:cNvPr>
          <p:cNvSpPr txBox="1">
            <a:spLocks/>
          </p:cNvSpPr>
          <p:nvPr/>
        </p:nvSpPr>
        <p:spPr>
          <a:xfrm>
            <a:off x="0" y="-2862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t>Step 4: Properties</a:t>
            </a:r>
            <a:endParaRPr lang="en-GB" dirty="0"/>
          </a:p>
        </p:txBody>
      </p:sp>
      <p:pic>
        <p:nvPicPr>
          <p:cNvPr id="5" name="Picture 4" descr="Graphical user interface, application&#10;&#10;Description automatically generated">
            <a:extLst>
              <a:ext uri="{FF2B5EF4-FFF2-40B4-BE49-F238E27FC236}">
                <a16:creationId xmlns:a16="http://schemas.microsoft.com/office/drawing/2014/main" id="{5F69B107-B844-41FA-91F4-730CC83F7477}"/>
              </a:ext>
            </a:extLst>
          </p:cNvPr>
          <p:cNvPicPr>
            <a:picLocks noChangeAspect="1"/>
          </p:cNvPicPr>
          <p:nvPr/>
        </p:nvPicPr>
        <p:blipFill>
          <a:blip r:embed="rId2"/>
          <a:stretch>
            <a:fillRect/>
          </a:stretch>
        </p:blipFill>
        <p:spPr>
          <a:xfrm>
            <a:off x="671535" y="1854689"/>
            <a:ext cx="1968265" cy="2375978"/>
          </a:xfrm>
          <a:prstGeom prst="rect">
            <a:avLst/>
          </a:prstGeom>
        </p:spPr>
      </p:pic>
      <p:sp>
        <p:nvSpPr>
          <p:cNvPr id="6" name="TextBox 5">
            <a:extLst>
              <a:ext uri="{FF2B5EF4-FFF2-40B4-BE49-F238E27FC236}">
                <a16:creationId xmlns:a16="http://schemas.microsoft.com/office/drawing/2014/main" id="{10D4A1FB-C0F0-4C2E-BC3C-C86649C36032}"/>
              </a:ext>
            </a:extLst>
          </p:cNvPr>
          <p:cNvSpPr txBox="1"/>
          <p:nvPr/>
        </p:nvSpPr>
        <p:spPr>
          <a:xfrm>
            <a:off x="601249" y="1039334"/>
            <a:ext cx="5148198" cy="646331"/>
          </a:xfrm>
          <a:prstGeom prst="rect">
            <a:avLst/>
          </a:prstGeom>
          <a:noFill/>
        </p:spPr>
        <p:txBody>
          <a:bodyPr wrap="square" rtlCol="0">
            <a:spAutoFit/>
          </a:bodyPr>
          <a:lstStyle/>
          <a:p>
            <a:r>
              <a:rPr lang="en-ZA" dirty="0"/>
              <a:t>When you click actions  a drop down box with different actions will show up. </a:t>
            </a:r>
            <a:endParaRPr lang="en-GB" dirty="0"/>
          </a:p>
        </p:txBody>
      </p:sp>
      <p:sp>
        <p:nvSpPr>
          <p:cNvPr id="7" name="Rectangle 6">
            <a:extLst>
              <a:ext uri="{FF2B5EF4-FFF2-40B4-BE49-F238E27FC236}">
                <a16:creationId xmlns:a16="http://schemas.microsoft.com/office/drawing/2014/main" id="{037B40BC-BB53-48F9-9E32-3D8D58689B4C}"/>
              </a:ext>
            </a:extLst>
          </p:cNvPr>
          <p:cNvSpPr/>
          <p:nvPr/>
        </p:nvSpPr>
        <p:spPr>
          <a:xfrm>
            <a:off x="998212" y="2517809"/>
            <a:ext cx="1314909" cy="209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BB0E152B-CA66-46A9-85F6-320DBC45BFB0}"/>
              </a:ext>
            </a:extLst>
          </p:cNvPr>
          <p:cNvCxnSpPr>
            <a:cxnSpLocks/>
            <a:stCxn id="7" idx="3"/>
          </p:cNvCxnSpPr>
          <p:nvPr/>
        </p:nvCxnSpPr>
        <p:spPr>
          <a:xfrm>
            <a:off x="2313121" y="2622364"/>
            <a:ext cx="8135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2510DC9-17FB-4FBF-BA79-01BCB29FD804}"/>
              </a:ext>
            </a:extLst>
          </p:cNvPr>
          <p:cNvSpPr txBox="1"/>
          <p:nvPr/>
        </p:nvSpPr>
        <p:spPr>
          <a:xfrm>
            <a:off x="3126636" y="2253032"/>
            <a:ext cx="7966553" cy="369332"/>
          </a:xfrm>
          <a:prstGeom prst="rect">
            <a:avLst/>
          </a:prstGeom>
          <a:noFill/>
        </p:spPr>
        <p:txBody>
          <a:bodyPr wrap="square" rtlCol="0">
            <a:spAutoFit/>
          </a:bodyPr>
          <a:lstStyle/>
          <a:p>
            <a:r>
              <a:rPr lang="en-ZA" dirty="0"/>
              <a:t>If you click “view stats” it will take you to your insights for that specific property. </a:t>
            </a:r>
            <a:endParaRPr lang="en-GB" dirty="0"/>
          </a:p>
        </p:txBody>
      </p:sp>
      <p:sp>
        <p:nvSpPr>
          <p:cNvPr id="26" name="Rectangle 25">
            <a:extLst>
              <a:ext uri="{FF2B5EF4-FFF2-40B4-BE49-F238E27FC236}">
                <a16:creationId xmlns:a16="http://schemas.microsoft.com/office/drawing/2014/main" id="{4628F7BC-9441-42F7-81E9-816D3045A979}"/>
              </a:ext>
            </a:extLst>
          </p:cNvPr>
          <p:cNvSpPr/>
          <p:nvPr/>
        </p:nvSpPr>
        <p:spPr>
          <a:xfrm>
            <a:off x="998212" y="2931725"/>
            <a:ext cx="1314909" cy="209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4C6F6A5E-2382-4115-9653-DF0B6699D5E4}"/>
              </a:ext>
            </a:extLst>
          </p:cNvPr>
          <p:cNvCxnSpPr>
            <a:cxnSpLocks/>
          </p:cNvCxnSpPr>
          <p:nvPr/>
        </p:nvCxnSpPr>
        <p:spPr>
          <a:xfrm flipV="1">
            <a:off x="2313121" y="2931725"/>
            <a:ext cx="1414764" cy="924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5D7B8CE1-982F-4760-9BC6-685AA2FF9B62}"/>
              </a:ext>
            </a:extLst>
          </p:cNvPr>
          <p:cNvPicPr>
            <a:picLocks noChangeAspect="1"/>
          </p:cNvPicPr>
          <p:nvPr/>
        </p:nvPicPr>
        <p:blipFill>
          <a:blip r:embed="rId3"/>
          <a:stretch>
            <a:fillRect/>
          </a:stretch>
        </p:blipFill>
        <p:spPr>
          <a:xfrm>
            <a:off x="4629086" y="3011228"/>
            <a:ext cx="4538593" cy="2497775"/>
          </a:xfrm>
          <a:prstGeom prst="rect">
            <a:avLst/>
          </a:prstGeom>
        </p:spPr>
      </p:pic>
      <p:sp>
        <p:nvSpPr>
          <p:cNvPr id="34" name="TextBox 33">
            <a:extLst>
              <a:ext uri="{FF2B5EF4-FFF2-40B4-BE49-F238E27FC236}">
                <a16:creationId xmlns:a16="http://schemas.microsoft.com/office/drawing/2014/main" id="{24E50B9D-0700-4644-9629-6BF197A95C88}"/>
              </a:ext>
            </a:extLst>
          </p:cNvPr>
          <p:cNvSpPr txBox="1"/>
          <p:nvPr/>
        </p:nvSpPr>
        <p:spPr>
          <a:xfrm>
            <a:off x="3853144" y="2726919"/>
            <a:ext cx="6851737" cy="369332"/>
          </a:xfrm>
          <a:prstGeom prst="rect">
            <a:avLst/>
          </a:prstGeom>
          <a:noFill/>
        </p:spPr>
        <p:txBody>
          <a:bodyPr wrap="square" rtlCol="0">
            <a:spAutoFit/>
          </a:bodyPr>
          <a:lstStyle/>
          <a:p>
            <a:r>
              <a:rPr lang="en-ZA" dirty="0"/>
              <a:t>If you click “edit” you will be redirected to edit your listing  </a:t>
            </a:r>
            <a:endParaRPr lang="en-GB" dirty="0"/>
          </a:p>
        </p:txBody>
      </p:sp>
      <p:sp>
        <p:nvSpPr>
          <p:cNvPr id="37" name="Rectangle 36">
            <a:extLst>
              <a:ext uri="{FF2B5EF4-FFF2-40B4-BE49-F238E27FC236}">
                <a16:creationId xmlns:a16="http://schemas.microsoft.com/office/drawing/2014/main" id="{CBF9E922-7FF8-412C-B52E-7F7773AD0017}"/>
              </a:ext>
            </a:extLst>
          </p:cNvPr>
          <p:cNvSpPr/>
          <p:nvPr/>
        </p:nvSpPr>
        <p:spPr>
          <a:xfrm>
            <a:off x="8510224" y="3219889"/>
            <a:ext cx="841847" cy="101077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1B0D648-009B-4EE2-95AB-DFDC05F76459}"/>
              </a:ext>
            </a:extLst>
          </p:cNvPr>
          <p:cNvSpPr/>
          <p:nvPr/>
        </p:nvSpPr>
        <p:spPr>
          <a:xfrm>
            <a:off x="965135" y="3345641"/>
            <a:ext cx="1314909" cy="209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3972B43-213C-4ABA-8594-382191E9009C}"/>
              </a:ext>
            </a:extLst>
          </p:cNvPr>
          <p:cNvSpPr/>
          <p:nvPr/>
        </p:nvSpPr>
        <p:spPr>
          <a:xfrm>
            <a:off x="8510224" y="5299893"/>
            <a:ext cx="657455" cy="20911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881D9FB9-8A45-40E7-953C-CBE315CB4437}"/>
              </a:ext>
            </a:extLst>
          </p:cNvPr>
          <p:cNvPicPr>
            <a:picLocks noChangeAspect="1"/>
          </p:cNvPicPr>
          <p:nvPr/>
        </p:nvPicPr>
        <p:blipFill>
          <a:blip r:embed="rId4"/>
          <a:stretch>
            <a:fillRect/>
          </a:stretch>
        </p:blipFill>
        <p:spPr>
          <a:xfrm>
            <a:off x="9787166" y="2708385"/>
            <a:ext cx="1390844" cy="2295845"/>
          </a:xfrm>
          <a:prstGeom prst="rect">
            <a:avLst/>
          </a:prstGeom>
        </p:spPr>
      </p:pic>
      <p:pic>
        <p:nvPicPr>
          <p:cNvPr id="43" name="Picture 42">
            <a:extLst>
              <a:ext uri="{FF2B5EF4-FFF2-40B4-BE49-F238E27FC236}">
                <a16:creationId xmlns:a16="http://schemas.microsoft.com/office/drawing/2014/main" id="{1921C27A-D610-40EF-8436-55B4F309108E}"/>
              </a:ext>
            </a:extLst>
          </p:cNvPr>
          <p:cNvPicPr>
            <a:picLocks noChangeAspect="1"/>
          </p:cNvPicPr>
          <p:nvPr/>
        </p:nvPicPr>
        <p:blipFill>
          <a:blip r:embed="rId5"/>
          <a:stretch>
            <a:fillRect/>
          </a:stretch>
        </p:blipFill>
        <p:spPr>
          <a:xfrm>
            <a:off x="7279012" y="5793312"/>
            <a:ext cx="962159" cy="342948"/>
          </a:xfrm>
          <a:prstGeom prst="rect">
            <a:avLst/>
          </a:prstGeom>
        </p:spPr>
      </p:pic>
      <p:cxnSp>
        <p:nvCxnSpPr>
          <p:cNvPr id="44" name="Straight Arrow Connector 43">
            <a:extLst>
              <a:ext uri="{FF2B5EF4-FFF2-40B4-BE49-F238E27FC236}">
                <a16:creationId xmlns:a16="http://schemas.microsoft.com/office/drawing/2014/main" id="{A96237EC-9C47-4DC2-A7CE-6E0ECE3C6087}"/>
              </a:ext>
            </a:extLst>
          </p:cNvPr>
          <p:cNvCxnSpPr>
            <a:cxnSpLocks/>
          </p:cNvCxnSpPr>
          <p:nvPr/>
        </p:nvCxnSpPr>
        <p:spPr>
          <a:xfrm flipV="1">
            <a:off x="9352071" y="3725277"/>
            <a:ext cx="250703" cy="8182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F1E23EA-8F93-45D0-898A-24045D394C42}"/>
              </a:ext>
            </a:extLst>
          </p:cNvPr>
          <p:cNvSpPr txBox="1"/>
          <p:nvPr/>
        </p:nvSpPr>
        <p:spPr>
          <a:xfrm>
            <a:off x="9167680" y="5056074"/>
            <a:ext cx="2954630" cy="1754326"/>
          </a:xfrm>
          <a:prstGeom prst="rect">
            <a:avLst/>
          </a:prstGeom>
          <a:noFill/>
        </p:spPr>
        <p:txBody>
          <a:bodyPr wrap="square" rtlCol="0">
            <a:spAutoFit/>
          </a:bodyPr>
          <a:lstStyle/>
          <a:p>
            <a:r>
              <a:rPr lang="en-ZA" dirty="0"/>
              <a:t>The box on the right will show you the different subsections of your listing so you can easily find the place where you want to edit your listing.</a:t>
            </a:r>
            <a:endParaRPr lang="en-GB" dirty="0"/>
          </a:p>
        </p:txBody>
      </p:sp>
      <p:cxnSp>
        <p:nvCxnSpPr>
          <p:cNvPr id="47" name="Straight Arrow Connector 46">
            <a:extLst>
              <a:ext uri="{FF2B5EF4-FFF2-40B4-BE49-F238E27FC236}">
                <a16:creationId xmlns:a16="http://schemas.microsoft.com/office/drawing/2014/main" id="{8730993E-9C1F-4A47-9C7D-803EEF3AD616}"/>
              </a:ext>
            </a:extLst>
          </p:cNvPr>
          <p:cNvCxnSpPr>
            <a:cxnSpLocks/>
          </p:cNvCxnSpPr>
          <p:nvPr/>
        </p:nvCxnSpPr>
        <p:spPr>
          <a:xfrm flipH="1">
            <a:off x="8241171" y="5601466"/>
            <a:ext cx="328727" cy="23878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39181D2-873C-4877-AF7F-23318E7D20CA}"/>
              </a:ext>
            </a:extLst>
          </p:cNvPr>
          <p:cNvSpPr txBox="1"/>
          <p:nvPr/>
        </p:nvSpPr>
        <p:spPr>
          <a:xfrm>
            <a:off x="6107829" y="5973422"/>
            <a:ext cx="3244241" cy="923330"/>
          </a:xfrm>
          <a:prstGeom prst="rect">
            <a:avLst/>
          </a:prstGeom>
          <a:noFill/>
        </p:spPr>
        <p:txBody>
          <a:bodyPr wrap="square" rtlCol="0">
            <a:spAutoFit/>
          </a:bodyPr>
          <a:lstStyle/>
          <a:p>
            <a:r>
              <a:rPr lang="en-ZA" dirty="0"/>
              <a:t>Once you have edited your listing you must click “save changes</a:t>
            </a:r>
            <a:endParaRPr lang="en-GB" dirty="0"/>
          </a:p>
        </p:txBody>
      </p:sp>
      <p:cxnSp>
        <p:nvCxnSpPr>
          <p:cNvPr id="50" name="Straight Arrow Connector 49">
            <a:extLst>
              <a:ext uri="{FF2B5EF4-FFF2-40B4-BE49-F238E27FC236}">
                <a16:creationId xmlns:a16="http://schemas.microsoft.com/office/drawing/2014/main" id="{7EBDF8E5-4F7E-410E-B3CE-CA117357220E}"/>
              </a:ext>
            </a:extLst>
          </p:cNvPr>
          <p:cNvCxnSpPr>
            <a:cxnSpLocks/>
          </p:cNvCxnSpPr>
          <p:nvPr/>
        </p:nvCxnSpPr>
        <p:spPr>
          <a:xfrm>
            <a:off x="2303275" y="3438055"/>
            <a:ext cx="596255" cy="1431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7641E4E-8572-449F-A49A-448CDAB8453E}"/>
              </a:ext>
            </a:extLst>
          </p:cNvPr>
          <p:cNvSpPr txBox="1"/>
          <p:nvPr/>
        </p:nvSpPr>
        <p:spPr>
          <a:xfrm>
            <a:off x="2780105" y="3581196"/>
            <a:ext cx="1708676" cy="1477328"/>
          </a:xfrm>
          <a:prstGeom prst="rect">
            <a:avLst/>
          </a:prstGeom>
          <a:noFill/>
        </p:spPr>
        <p:txBody>
          <a:bodyPr wrap="square" rtlCol="0">
            <a:spAutoFit/>
          </a:bodyPr>
          <a:lstStyle/>
          <a:p>
            <a:r>
              <a:rPr lang="en-ZA" dirty="0"/>
              <a:t>If you click “delete” your listing will be deleted from the system</a:t>
            </a:r>
            <a:endParaRPr lang="en-GB" dirty="0"/>
          </a:p>
        </p:txBody>
      </p:sp>
      <p:sp>
        <p:nvSpPr>
          <p:cNvPr id="53" name="Rectangle 52">
            <a:extLst>
              <a:ext uri="{FF2B5EF4-FFF2-40B4-BE49-F238E27FC236}">
                <a16:creationId xmlns:a16="http://schemas.microsoft.com/office/drawing/2014/main" id="{ACA60E47-3A2C-4BEF-A9B6-E0282F81AE87}"/>
              </a:ext>
            </a:extLst>
          </p:cNvPr>
          <p:cNvSpPr/>
          <p:nvPr/>
        </p:nvSpPr>
        <p:spPr>
          <a:xfrm>
            <a:off x="990095" y="3790868"/>
            <a:ext cx="1314909" cy="209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Arrow Connector 53">
            <a:extLst>
              <a:ext uri="{FF2B5EF4-FFF2-40B4-BE49-F238E27FC236}">
                <a16:creationId xmlns:a16="http://schemas.microsoft.com/office/drawing/2014/main" id="{2D1F2E0B-18FD-4303-A2B1-5D0B76848E3A}"/>
              </a:ext>
            </a:extLst>
          </p:cNvPr>
          <p:cNvCxnSpPr>
            <a:cxnSpLocks/>
          </p:cNvCxnSpPr>
          <p:nvPr/>
        </p:nvCxnSpPr>
        <p:spPr>
          <a:xfrm flipH="1">
            <a:off x="892372" y="3999978"/>
            <a:ext cx="438085" cy="8323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D634A09-42B5-409D-8840-32429CDA79A7}"/>
              </a:ext>
            </a:extLst>
          </p:cNvPr>
          <p:cNvSpPr txBox="1"/>
          <p:nvPr/>
        </p:nvSpPr>
        <p:spPr>
          <a:xfrm>
            <a:off x="230736" y="4976727"/>
            <a:ext cx="2549368" cy="646331"/>
          </a:xfrm>
          <a:prstGeom prst="rect">
            <a:avLst/>
          </a:prstGeom>
          <a:noFill/>
        </p:spPr>
        <p:txBody>
          <a:bodyPr wrap="square" rtlCol="0">
            <a:spAutoFit/>
          </a:bodyPr>
          <a:lstStyle/>
          <a:p>
            <a:r>
              <a:rPr lang="en-ZA" dirty="0"/>
              <a:t>If you click “not advertised”</a:t>
            </a:r>
            <a:endParaRPr lang="en-GB" dirty="0"/>
          </a:p>
        </p:txBody>
      </p:sp>
    </p:spTree>
    <p:extLst>
      <p:ext uri="{BB962C8B-B14F-4D97-AF65-F5344CB8AC3E}">
        <p14:creationId xmlns:p14="http://schemas.microsoft.com/office/powerpoint/2010/main" val="427366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D1D1-9895-4028-B082-99C72270B8A3}"/>
              </a:ext>
            </a:extLst>
          </p:cNvPr>
          <p:cNvSpPr>
            <a:spLocks noGrp="1"/>
          </p:cNvSpPr>
          <p:nvPr>
            <p:ph type="title"/>
          </p:nvPr>
        </p:nvSpPr>
        <p:spPr>
          <a:xfrm>
            <a:off x="625258" y="2619810"/>
            <a:ext cx="10515600" cy="1325563"/>
          </a:xfrm>
        </p:spPr>
        <p:txBody>
          <a:bodyPr/>
          <a:lstStyle/>
          <a:p>
            <a:pPr algn="ctr"/>
            <a:r>
              <a:rPr lang="en-ZA" dirty="0"/>
              <a:t>Create a listing </a:t>
            </a:r>
            <a:endParaRPr lang="en-GB" dirty="0"/>
          </a:p>
        </p:txBody>
      </p:sp>
    </p:spTree>
    <p:extLst>
      <p:ext uri="{BB962C8B-B14F-4D97-AF65-F5344CB8AC3E}">
        <p14:creationId xmlns:p14="http://schemas.microsoft.com/office/powerpoint/2010/main" val="370120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CACB-95AC-468B-8257-62A8AB7AE6D9}"/>
              </a:ext>
            </a:extLst>
          </p:cNvPr>
          <p:cNvSpPr>
            <a:spLocks noGrp="1"/>
          </p:cNvSpPr>
          <p:nvPr>
            <p:ph type="ctrTitle"/>
          </p:nvPr>
        </p:nvSpPr>
        <p:spPr/>
        <p:txBody>
          <a:bodyPr/>
          <a:lstStyle/>
          <a:p>
            <a:r>
              <a:rPr lang="en-ZA" dirty="0"/>
              <a:t>How To Create A Listing</a:t>
            </a:r>
            <a:endParaRPr lang="en-GB" dirty="0"/>
          </a:p>
        </p:txBody>
      </p:sp>
      <p:sp>
        <p:nvSpPr>
          <p:cNvPr id="3" name="Subtitle 2">
            <a:extLst>
              <a:ext uri="{FF2B5EF4-FFF2-40B4-BE49-F238E27FC236}">
                <a16:creationId xmlns:a16="http://schemas.microsoft.com/office/drawing/2014/main" id="{B7B3FBB1-DE77-4F85-8F31-0D7D03B6842C}"/>
              </a:ext>
            </a:extLst>
          </p:cNvPr>
          <p:cNvSpPr>
            <a:spLocks noGrp="1"/>
          </p:cNvSpPr>
          <p:nvPr>
            <p:ph type="subTitle" idx="1"/>
          </p:nvPr>
        </p:nvSpPr>
        <p:spPr/>
        <p:txBody>
          <a:bodyPr/>
          <a:lstStyle/>
          <a:p>
            <a:r>
              <a:rPr lang="en-ZA" dirty="0"/>
              <a:t>Agent Board</a:t>
            </a:r>
            <a:endParaRPr lang="en-GB" dirty="0"/>
          </a:p>
        </p:txBody>
      </p:sp>
    </p:spTree>
    <p:extLst>
      <p:ext uri="{BB962C8B-B14F-4D97-AF65-F5344CB8AC3E}">
        <p14:creationId xmlns:p14="http://schemas.microsoft.com/office/powerpoint/2010/main" val="358336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5F73-7E5D-485B-B158-7A020F709329}"/>
              </a:ext>
            </a:extLst>
          </p:cNvPr>
          <p:cNvSpPr>
            <a:spLocks noGrp="1"/>
          </p:cNvSpPr>
          <p:nvPr>
            <p:ph type="title"/>
          </p:nvPr>
        </p:nvSpPr>
        <p:spPr>
          <a:xfrm>
            <a:off x="0" y="-198547"/>
            <a:ext cx="10515600" cy="1325563"/>
          </a:xfrm>
        </p:spPr>
        <p:txBody>
          <a:bodyPr/>
          <a:lstStyle/>
          <a:p>
            <a:r>
              <a:rPr lang="en-ZA" dirty="0"/>
              <a:t>Step 1: Logging In </a:t>
            </a:r>
            <a:endParaRPr lang="en-GB" dirty="0"/>
          </a:p>
        </p:txBody>
      </p:sp>
      <p:pic>
        <p:nvPicPr>
          <p:cNvPr id="5" name="Picture 4">
            <a:extLst>
              <a:ext uri="{FF2B5EF4-FFF2-40B4-BE49-F238E27FC236}">
                <a16:creationId xmlns:a16="http://schemas.microsoft.com/office/drawing/2014/main" id="{F88D8FF6-A703-4396-BE78-C8F64AAD782A}"/>
              </a:ext>
            </a:extLst>
          </p:cNvPr>
          <p:cNvPicPr>
            <a:picLocks noChangeAspect="1"/>
          </p:cNvPicPr>
          <p:nvPr/>
        </p:nvPicPr>
        <p:blipFill>
          <a:blip r:embed="rId2"/>
          <a:stretch>
            <a:fillRect/>
          </a:stretch>
        </p:blipFill>
        <p:spPr>
          <a:xfrm>
            <a:off x="200416" y="1550692"/>
            <a:ext cx="6956121" cy="3439444"/>
          </a:xfrm>
          <a:prstGeom prst="rect">
            <a:avLst/>
          </a:prstGeom>
        </p:spPr>
      </p:pic>
      <p:sp>
        <p:nvSpPr>
          <p:cNvPr id="6" name="TextBox 5">
            <a:extLst>
              <a:ext uri="{FF2B5EF4-FFF2-40B4-BE49-F238E27FC236}">
                <a16:creationId xmlns:a16="http://schemas.microsoft.com/office/drawing/2014/main" id="{C9A2D591-F651-413F-AFF4-9CE1B64967AE}"/>
              </a:ext>
            </a:extLst>
          </p:cNvPr>
          <p:cNvSpPr txBox="1"/>
          <p:nvPr/>
        </p:nvSpPr>
        <p:spPr>
          <a:xfrm>
            <a:off x="200416" y="814192"/>
            <a:ext cx="11711836" cy="646331"/>
          </a:xfrm>
          <a:prstGeom prst="rect">
            <a:avLst/>
          </a:prstGeom>
          <a:noFill/>
        </p:spPr>
        <p:txBody>
          <a:bodyPr wrap="square" rtlCol="0">
            <a:spAutoFit/>
          </a:bodyPr>
          <a:lstStyle/>
          <a:p>
            <a:r>
              <a:rPr lang="en-ZA" dirty="0"/>
              <a:t>Before you can access your board you need to login.</a:t>
            </a:r>
          </a:p>
          <a:p>
            <a:r>
              <a:rPr lang="en-ZA" dirty="0"/>
              <a:t>To do that you will go onto the website and you will see the first page. </a:t>
            </a:r>
          </a:p>
        </p:txBody>
      </p:sp>
      <p:sp>
        <p:nvSpPr>
          <p:cNvPr id="8" name="TextBox 7">
            <a:extLst>
              <a:ext uri="{FF2B5EF4-FFF2-40B4-BE49-F238E27FC236}">
                <a16:creationId xmlns:a16="http://schemas.microsoft.com/office/drawing/2014/main" id="{CB12BF3F-B116-436E-A634-551DC2DE51C1}"/>
              </a:ext>
            </a:extLst>
          </p:cNvPr>
          <p:cNvSpPr txBox="1"/>
          <p:nvPr/>
        </p:nvSpPr>
        <p:spPr>
          <a:xfrm>
            <a:off x="7327726" y="1678488"/>
            <a:ext cx="3958225" cy="646331"/>
          </a:xfrm>
          <a:prstGeom prst="rect">
            <a:avLst/>
          </a:prstGeom>
          <a:noFill/>
        </p:spPr>
        <p:txBody>
          <a:bodyPr wrap="square" rtlCol="0">
            <a:spAutoFit/>
          </a:bodyPr>
          <a:lstStyle/>
          <a:p>
            <a:r>
              <a:rPr lang="en-ZA" dirty="0"/>
              <a:t>Once you are on the website there are fields on the top of the page. </a:t>
            </a:r>
            <a:endParaRPr lang="en-GB" dirty="0"/>
          </a:p>
        </p:txBody>
      </p:sp>
      <p:pic>
        <p:nvPicPr>
          <p:cNvPr id="10" name="Picture 9">
            <a:extLst>
              <a:ext uri="{FF2B5EF4-FFF2-40B4-BE49-F238E27FC236}">
                <a16:creationId xmlns:a16="http://schemas.microsoft.com/office/drawing/2014/main" id="{6DA5030B-5878-43AE-A9DF-485866B6E612}"/>
              </a:ext>
            </a:extLst>
          </p:cNvPr>
          <p:cNvPicPr>
            <a:picLocks noChangeAspect="1"/>
          </p:cNvPicPr>
          <p:nvPr/>
        </p:nvPicPr>
        <p:blipFill>
          <a:blip r:embed="rId3"/>
          <a:stretch>
            <a:fillRect/>
          </a:stretch>
        </p:blipFill>
        <p:spPr>
          <a:xfrm>
            <a:off x="7669079" y="2369632"/>
            <a:ext cx="3467584" cy="676369"/>
          </a:xfrm>
          <a:prstGeom prst="rect">
            <a:avLst/>
          </a:prstGeom>
        </p:spPr>
      </p:pic>
      <p:sp>
        <p:nvSpPr>
          <p:cNvPr id="11" name="TextBox 10">
            <a:extLst>
              <a:ext uri="{FF2B5EF4-FFF2-40B4-BE49-F238E27FC236}">
                <a16:creationId xmlns:a16="http://schemas.microsoft.com/office/drawing/2014/main" id="{8DD19A61-F6F8-4970-B7D6-B04B5323EB57}"/>
              </a:ext>
            </a:extLst>
          </p:cNvPr>
          <p:cNvSpPr txBox="1"/>
          <p:nvPr/>
        </p:nvSpPr>
        <p:spPr>
          <a:xfrm>
            <a:off x="7678455" y="3270414"/>
            <a:ext cx="3695178" cy="646331"/>
          </a:xfrm>
          <a:prstGeom prst="rect">
            <a:avLst/>
          </a:prstGeom>
          <a:noFill/>
        </p:spPr>
        <p:txBody>
          <a:bodyPr wrap="square" rtlCol="0">
            <a:spAutoFit/>
          </a:bodyPr>
          <a:lstStyle/>
          <a:p>
            <a:r>
              <a:rPr lang="en-ZA" dirty="0"/>
              <a:t>To log in you will click the little person on the right. </a:t>
            </a:r>
            <a:endParaRPr lang="en-GB" dirty="0"/>
          </a:p>
        </p:txBody>
      </p:sp>
      <p:sp>
        <p:nvSpPr>
          <p:cNvPr id="12" name="Rectangle 11">
            <a:extLst>
              <a:ext uri="{FF2B5EF4-FFF2-40B4-BE49-F238E27FC236}">
                <a16:creationId xmlns:a16="http://schemas.microsoft.com/office/drawing/2014/main" id="{F8A46DAD-1049-4065-9200-246DAD1BC700}"/>
              </a:ext>
            </a:extLst>
          </p:cNvPr>
          <p:cNvSpPr/>
          <p:nvPr/>
        </p:nvSpPr>
        <p:spPr>
          <a:xfrm>
            <a:off x="10440444" y="2369632"/>
            <a:ext cx="438410" cy="389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3A9D0F3-22BA-4216-B092-58794912E141}"/>
              </a:ext>
            </a:extLst>
          </p:cNvPr>
          <p:cNvPicPr>
            <a:picLocks noChangeAspect="1"/>
          </p:cNvPicPr>
          <p:nvPr/>
        </p:nvPicPr>
        <p:blipFill>
          <a:blip r:embed="rId4"/>
          <a:stretch>
            <a:fillRect/>
          </a:stretch>
        </p:blipFill>
        <p:spPr>
          <a:xfrm>
            <a:off x="6659288" y="4016490"/>
            <a:ext cx="2743583" cy="2581635"/>
          </a:xfrm>
          <a:prstGeom prst="rect">
            <a:avLst/>
          </a:prstGeom>
        </p:spPr>
      </p:pic>
      <p:sp>
        <p:nvSpPr>
          <p:cNvPr id="15" name="TextBox 14">
            <a:extLst>
              <a:ext uri="{FF2B5EF4-FFF2-40B4-BE49-F238E27FC236}">
                <a16:creationId xmlns:a16="http://schemas.microsoft.com/office/drawing/2014/main" id="{8FF82053-4FF4-4406-B03E-AD1D525B3C55}"/>
              </a:ext>
            </a:extLst>
          </p:cNvPr>
          <p:cNvSpPr txBox="1"/>
          <p:nvPr/>
        </p:nvSpPr>
        <p:spPr>
          <a:xfrm>
            <a:off x="9448418" y="3862712"/>
            <a:ext cx="2743582" cy="2585323"/>
          </a:xfrm>
          <a:prstGeom prst="rect">
            <a:avLst/>
          </a:prstGeom>
          <a:noFill/>
        </p:spPr>
        <p:txBody>
          <a:bodyPr wrap="square" rtlCol="0">
            <a:spAutoFit/>
          </a:bodyPr>
          <a:lstStyle/>
          <a:p>
            <a:r>
              <a:rPr lang="en-ZA" dirty="0"/>
              <a:t>Once you have clicked the person a box will come up where you will need to fill in details.</a:t>
            </a:r>
          </a:p>
          <a:p>
            <a:r>
              <a:rPr lang="en-ZA" dirty="0"/>
              <a:t>Your username and password will be given to you from support@goldenhomes.co.za</a:t>
            </a:r>
            <a:endParaRPr lang="en-GB" dirty="0"/>
          </a:p>
        </p:txBody>
      </p:sp>
      <p:sp>
        <p:nvSpPr>
          <p:cNvPr id="16" name="Rectangle 15">
            <a:extLst>
              <a:ext uri="{FF2B5EF4-FFF2-40B4-BE49-F238E27FC236}">
                <a16:creationId xmlns:a16="http://schemas.microsoft.com/office/drawing/2014/main" id="{8DD7F0E3-DEC0-4179-B2FF-F004A35A5D24}"/>
              </a:ext>
            </a:extLst>
          </p:cNvPr>
          <p:cNvSpPr/>
          <p:nvPr/>
        </p:nvSpPr>
        <p:spPr>
          <a:xfrm>
            <a:off x="6734443" y="5160582"/>
            <a:ext cx="1119375" cy="35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C9E860BB-A14D-4895-B9DE-839CB0C9C967}"/>
              </a:ext>
            </a:extLst>
          </p:cNvPr>
          <p:cNvCxnSpPr>
            <a:stCxn id="16" idx="1"/>
          </p:cNvCxnSpPr>
          <p:nvPr/>
        </p:nvCxnSpPr>
        <p:spPr>
          <a:xfrm flipH="1">
            <a:off x="6096000" y="5336191"/>
            <a:ext cx="638443" cy="1756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C9D063-986E-4B42-81FE-D5F18648D965}"/>
              </a:ext>
            </a:extLst>
          </p:cNvPr>
          <p:cNvSpPr txBox="1"/>
          <p:nvPr/>
        </p:nvSpPr>
        <p:spPr>
          <a:xfrm>
            <a:off x="194973" y="5014032"/>
            <a:ext cx="6415221" cy="646331"/>
          </a:xfrm>
          <a:prstGeom prst="rect">
            <a:avLst/>
          </a:prstGeom>
          <a:noFill/>
        </p:spPr>
        <p:txBody>
          <a:bodyPr wrap="square" rtlCol="0">
            <a:spAutoFit/>
          </a:bodyPr>
          <a:lstStyle/>
          <a:p>
            <a:r>
              <a:rPr lang="en-ZA" dirty="0"/>
              <a:t>If you click this your details will stay filled in and you  won’t have to login every time you want to access your board.</a:t>
            </a:r>
            <a:endParaRPr lang="en-GB" dirty="0"/>
          </a:p>
        </p:txBody>
      </p:sp>
      <p:sp>
        <p:nvSpPr>
          <p:cNvPr id="20" name="Rectangle 19">
            <a:extLst>
              <a:ext uri="{FF2B5EF4-FFF2-40B4-BE49-F238E27FC236}">
                <a16:creationId xmlns:a16="http://schemas.microsoft.com/office/drawing/2014/main" id="{617B9A41-BA4B-4E6B-BCA1-83FD9913F5F1}"/>
              </a:ext>
            </a:extLst>
          </p:cNvPr>
          <p:cNvSpPr/>
          <p:nvPr/>
        </p:nvSpPr>
        <p:spPr>
          <a:xfrm>
            <a:off x="6884374" y="5660363"/>
            <a:ext cx="1883845" cy="35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5F1EF0C1-0A17-408D-9B5D-D32FE12DFD94}"/>
              </a:ext>
            </a:extLst>
          </p:cNvPr>
          <p:cNvCxnSpPr>
            <a:cxnSpLocks/>
          </p:cNvCxnSpPr>
          <p:nvPr/>
        </p:nvCxnSpPr>
        <p:spPr>
          <a:xfrm flipH="1">
            <a:off x="6056334" y="5857854"/>
            <a:ext cx="831832" cy="1485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B1A812C-9766-467E-8B32-FDF26CB4A6CB}"/>
              </a:ext>
            </a:extLst>
          </p:cNvPr>
          <p:cNvSpPr txBox="1"/>
          <p:nvPr/>
        </p:nvSpPr>
        <p:spPr>
          <a:xfrm>
            <a:off x="758643" y="5745120"/>
            <a:ext cx="5901027" cy="923330"/>
          </a:xfrm>
          <a:prstGeom prst="rect">
            <a:avLst/>
          </a:prstGeom>
          <a:noFill/>
        </p:spPr>
        <p:txBody>
          <a:bodyPr wrap="square" rtlCol="0">
            <a:spAutoFit/>
          </a:bodyPr>
          <a:lstStyle/>
          <a:p>
            <a:r>
              <a:rPr lang="en-ZA" dirty="0"/>
              <a:t>To be able to login you will need to click </a:t>
            </a:r>
            <a:r>
              <a:rPr lang="en-ZA" i="1" dirty="0"/>
              <a:t>“I’m not a robot” </a:t>
            </a:r>
            <a:r>
              <a:rPr lang="en-ZA" dirty="0"/>
              <a:t>and wait for it to load. </a:t>
            </a:r>
          </a:p>
          <a:p>
            <a:r>
              <a:rPr lang="en-ZA" dirty="0"/>
              <a:t>Once you have done that you can then click </a:t>
            </a:r>
            <a:r>
              <a:rPr lang="en-ZA" i="1" dirty="0"/>
              <a:t>“login”</a:t>
            </a:r>
            <a:endParaRPr lang="en-GB" i="1" dirty="0"/>
          </a:p>
        </p:txBody>
      </p:sp>
    </p:spTree>
    <p:extLst>
      <p:ext uri="{BB962C8B-B14F-4D97-AF65-F5344CB8AC3E}">
        <p14:creationId xmlns:p14="http://schemas.microsoft.com/office/powerpoint/2010/main" val="95228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50A0A2-E00E-4EFC-87F1-FD48B38E5814}"/>
              </a:ext>
            </a:extLst>
          </p:cNvPr>
          <p:cNvPicPr>
            <a:picLocks noChangeAspect="1"/>
          </p:cNvPicPr>
          <p:nvPr/>
        </p:nvPicPr>
        <p:blipFill>
          <a:blip r:embed="rId2"/>
          <a:stretch>
            <a:fillRect/>
          </a:stretch>
        </p:blipFill>
        <p:spPr>
          <a:xfrm>
            <a:off x="1198892" y="1310037"/>
            <a:ext cx="9794216" cy="5182838"/>
          </a:xfrm>
          <a:prstGeom prst="rect">
            <a:avLst/>
          </a:prstGeom>
        </p:spPr>
      </p:pic>
      <p:sp>
        <p:nvSpPr>
          <p:cNvPr id="2" name="Title 1">
            <a:extLst>
              <a:ext uri="{FF2B5EF4-FFF2-40B4-BE49-F238E27FC236}">
                <a16:creationId xmlns:a16="http://schemas.microsoft.com/office/drawing/2014/main" id="{A9F562CA-D9B9-4687-8120-AF65BBF7C4F9}"/>
              </a:ext>
            </a:extLst>
          </p:cNvPr>
          <p:cNvSpPr>
            <a:spLocks noGrp="1"/>
          </p:cNvSpPr>
          <p:nvPr>
            <p:ph type="title"/>
          </p:nvPr>
        </p:nvSpPr>
        <p:spPr/>
        <p:txBody>
          <a:bodyPr/>
          <a:lstStyle/>
          <a:p>
            <a:r>
              <a:rPr lang="en-ZA" dirty="0"/>
              <a:t>Step 1: Property Description</a:t>
            </a:r>
            <a:endParaRPr lang="en-GB" dirty="0"/>
          </a:p>
        </p:txBody>
      </p:sp>
      <p:sp>
        <p:nvSpPr>
          <p:cNvPr id="6" name="TextBox 5">
            <a:extLst>
              <a:ext uri="{FF2B5EF4-FFF2-40B4-BE49-F238E27FC236}">
                <a16:creationId xmlns:a16="http://schemas.microsoft.com/office/drawing/2014/main" id="{6E1C9E88-8A30-4CC1-9F41-85E0B25539D9}"/>
              </a:ext>
            </a:extLst>
          </p:cNvPr>
          <p:cNvSpPr txBox="1"/>
          <p:nvPr/>
        </p:nvSpPr>
        <p:spPr>
          <a:xfrm>
            <a:off x="1724949" y="2081602"/>
            <a:ext cx="363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a</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767050E-8C81-4A33-856F-CFCEDE11B8D9}"/>
              </a:ext>
            </a:extLst>
          </p:cNvPr>
          <p:cNvSpPr txBox="1"/>
          <p:nvPr/>
        </p:nvSpPr>
        <p:spPr>
          <a:xfrm>
            <a:off x="1708780" y="2527015"/>
            <a:ext cx="363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b</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747A112-97E7-4017-9319-1425CE41A8D0}"/>
              </a:ext>
            </a:extLst>
          </p:cNvPr>
          <p:cNvSpPr txBox="1"/>
          <p:nvPr/>
        </p:nvSpPr>
        <p:spPr>
          <a:xfrm>
            <a:off x="1708780" y="4024521"/>
            <a:ext cx="363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c</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A6913F-4A73-42C7-BF5D-CC3882672B10}"/>
              </a:ext>
            </a:extLst>
          </p:cNvPr>
          <p:cNvSpPr txBox="1"/>
          <p:nvPr/>
        </p:nvSpPr>
        <p:spPr>
          <a:xfrm>
            <a:off x="7861888" y="4024521"/>
            <a:ext cx="363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e</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2E5A62F-87FE-420F-A47A-6E07C87C5E7C}"/>
              </a:ext>
            </a:extLst>
          </p:cNvPr>
          <p:cNvSpPr txBox="1"/>
          <p:nvPr/>
        </p:nvSpPr>
        <p:spPr>
          <a:xfrm>
            <a:off x="4730669" y="4024521"/>
            <a:ext cx="363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d</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A75C008-4A95-4875-82D3-C082477F8994}"/>
              </a:ext>
            </a:extLst>
          </p:cNvPr>
          <p:cNvSpPr txBox="1"/>
          <p:nvPr/>
        </p:nvSpPr>
        <p:spPr>
          <a:xfrm>
            <a:off x="1701494" y="4760487"/>
            <a:ext cx="363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f</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91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1B83C-3F99-4CB2-AEC9-736AF8E21A78}"/>
              </a:ext>
            </a:extLst>
          </p:cNvPr>
          <p:cNvSpPr>
            <a:spLocks noGrp="1"/>
          </p:cNvSpPr>
          <p:nvPr>
            <p:ph type="title"/>
          </p:nvPr>
        </p:nvSpPr>
        <p:spPr>
          <a:xfrm>
            <a:off x="22117" y="-127255"/>
            <a:ext cx="10515600" cy="1325563"/>
          </a:xfrm>
        </p:spPr>
        <p:txBody>
          <a:bodyPr/>
          <a:lstStyle/>
          <a:p>
            <a:r>
              <a:rPr lang="en-ZA" dirty="0"/>
              <a:t>a. Property Title </a:t>
            </a:r>
            <a:endParaRPr lang="en-GB" dirty="0"/>
          </a:p>
        </p:txBody>
      </p:sp>
      <p:pic>
        <p:nvPicPr>
          <p:cNvPr id="6" name="Picture 5" descr="Graphical user interface, text, application&#10;&#10;Description automatically generated">
            <a:extLst>
              <a:ext uri="{FF2B5EF4-FFF2-40B4-BE49-F238E27FC236}">
                <a16:creationId xmlns:a16="http://schemas.microsoft.com/office/drawing/2014/main" id="{C8048A16-279C-45A0-AB21-B6C73AF622DC}"/>
              </a:ext>
            </a:extLst>
          </p:cNvPr>
          <p:cNvPicPr/>
          <p:nvPr/>
        </p:nvPicPr>
        <p:blipFill>
          <a:blip r:embed="rId2">
            <a:extLst>
              <a:ext uri="{28A0092B-C50C-407E-A947-70E740481C1C}">
                <a14:useLocalDpi xmlns:a14="http://schemas.microsoft.com/office/drawing/2010/main" val="0"/>
              </a:ext>
            </a:extLst>
          </a:blip>
          <a:stretch>
            <a:fillRect/>
          </a:stretch>
        </p:blipFill>
        <p:spPr>
          <a:xfrm>
            <a:off x="365017" y="899348"/>
            <a:ext cx="4914900" cy="2515235"/>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EDE76ADA-6B25-4EB9-ADC4-544EEFD768C3}"/>
              </a:ext>
            </a:extLst>
          </p:cNvPr>
          <p:cNvPicPr/>
          <p:nvPr/>
        </p:nvPicPr>
        <p:blipFill>
          <a:blip r:embed="rId3">
            <a:extLst>
              <a:ext uri="{28A0092B-C50C-407E-A947-70E740481C1C}">
                <a14:useLocalDpi xmlns:a14="http://schemas.microsoft.com/office/drawing/2010/main" val="0"/>
              </a:ext>
            </a:extLst>
          </a:blip>
          <a:stretch>
            <a:fillRect/>
          </a:stretch>
        </p:blipFill>
        <p:spPr>
          <a:xfrm>
            <a:off x="5354617" y="4290149"/>
            <a:ext cx="3866894" cy="2371280"/>
          </a:xfrm>
          <a:prstGeom prst="rect">
            <a:avLst/>
          </a:prstGeom>
        </p:spPr>
      </p:pic>
      <p:sp>
        <p:nvSpPr>
          <p:cNvPr id="8" name="TextBox 7">
            <a:extLst>
              <a:ext uri="{FF2B5EF4-FFF2-40B4-BE49-F238E27FC236}">
                <a16:creationId xmlns:a16="http://schemas.microsoft.com/office/drawing/2014/main" id="{6EBB84FA-2B94-4A3A-A5E9-5EE4388B55D5}"/>
              </a:ext>
            </a:extLst>
          </p:cNvPr>
          <p:cNvSpPr txBox="1"/>
          <p:nvPr/>
        </p:nvSpPr>
        <p:spPr>
          <a:xfrm>
            <a:off x="2624202" y="851168"/>
            <a:ext cx="73465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Your property title is automatically generated and is greyed 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Meaning you will not be able to fill in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519FCA73-3B8B-4B14-9431-BDCF60834040}"/>
              </a:ext>
            </a:extLst>
          </p:cNvPr>
          <p:cNvCxnSpPr/>
          <p:nvPr/>
        </p:nvCxnSpPr>
        <p:spPr>
          <a:xfrm>
            <a:off x="4102962" y="3375579"/>
            <a:ext cx="1002082" cy="7390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3E7DA7-A081-4114-9C5F-CF3055498B06}"/>
              </a:ext>
            </a:extLst>
          </p:cNvPr>
          <p:cNvCxnSpPr/>
          <p:nvPr/>
        </p:nvCxnSpPr>
        <p:spPr>
          <a:xfrm>
            <a:off x="4780771" y="3414583"/>
            <a:ext cx="1002082" cy="7390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ED513DD-3E64-4614-ABEC-62CC62D05675}"/>
              </a:ext>
            </a:extLst>
          </p:cNvPr>
          <p:cNvSpPr txBox="1"/>
          <p:nvPr/>
        </p:nvSpPr>
        <p:spPr>
          <a:xfrm>
            <a:off x="4979783" y="4160173"/>
            <a:ext cx="65441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Once you have finished your whole listing it will be generated.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It  will look like this: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55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26C9-F5CD-4FDF-ACE7-07E787D2DB44}"/>
              </a:ext>
            </a:extLst>
          </p:cNvPr>
          <p:cNvSpPr>
            <a:spLocks noGrp="1"/>
          </p:cNvSpPr>
          <p:nvPr>
            <p:ph type="title"/>
          </p:nvPr>
        </p:nvSpPr>
        <p:spPr>
          <a:xfrm>
            <a:off x="0" y="-261177"/>
            <a:ext cx="10515600" cy="1325563"/>
          </a:xfrm>
        </p:spPr>
        <p:txBody>
          <a:bodyPr/>
          <a:lstStyle/>
          <a:p>
            <a:r>
              <a:rPr lang="en-ZA" dirty="0"/>
              <a:t>b. Description/Content </a:t>
            </a:r>
            <a:endParaRPr lang="en-GB" dirty="0"/>
          </a:p>
        </p:txBody>
      </p:sp>
      <p:sp>
        <p:nvSpPr>
          <p:cNvPr id="3" name="TextBox 2">
            <a:extLst>
              <a:ext uri="{FF2B5EF4-FFF2-40B4-BE49-F238E27FC236}">
                <a16:creationId xmlns:a16="http://schemas.microsoft.com/office/drawing/2014/main" id="{0297EE74-FD49-4AAC-8DD1-8B4C07B763A7}"/>
              </a:ext>
            </a:extLst>
          </p:cNvPr>
          <p:cNvSpPr txBox="1"/>
          <p:nvPr/>
        </p:nvSpPr>
        <p:spPr>
          <a:xfrm>
            <a:off x="100209" y="1064386"/>
            <a:ext cx="119874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The content is the property’s description that will show on the website. Here it is important to write a good description.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93B1384-D331-4E9C-B117-24DD0CD88C77}"/>
              </a:ext>
            </a:extLst>
          </p:cNvPr>
          <p:cNvPicPr>
            <a:picLocks noChangeAspect="1"/>
          </p:cNvPicPr>
          <p:nvPr/>
        </p:nvPicPr>
        <p:blipFill>
          <a:blip r:embed="rId2"/>
          <a:stretch>
            <a:fillRect/>
          </a:stretch>
        </p:blipFill>
        <p:spPr>
          <a:xfrm>
            <a:off x="1829618" y="1577635"/>
            <a:ext cx="8685982" cy="3169324"/>
          </a:xfrm>
          <a:prstGeom prst="rect">
            <a:avLst/>
          </a:prstGeom>
        </p:spPr>
      </p:pic>
      <p:sp>
        <p:nvSpPr>
          <p:cNvPr id="6" name="TextBox 5">
            <a:extLst>
              <a:ext uri="{FF2B5EF4-FFF2-40B4-BE49-F238E27FC236}">
                <a16:creationId xmlns:a16="http://schemas.microsoft.com/office/drawing/2014/main" id="{17399A08-2D2E-4C28-99D8-5EA95611B2B5}"/>
              </a:ext>
            </a:extLst>
          </p:cNvPr>
          <p:cNvSpPr txBox="1"/>
          <p:nvPr/>
        </p:nvSpPr>
        <p:spPr>
          <a:xfrm>
            <a:off x="4158641" y="3059668"/>
            <a:ext cx="3469710" cy="369332"/>
          </a:xfrm>
          <a:prstGeom prst="rect">
            <a:avLst/>
          </a:prstGeom>
          <a:noFill/>
          <a:ln>
            <a:solidFill>
              <a:srgbClr val="FF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You will be able to type in this box. </a:t>
            </a:r>
          </a:p>
        </p:txBody>
      </p:sp>
      <p:sp>
        <p:nvSpPr>
          <p:cNvPr id="8" name="TextBox 7">
            <a:extLst>
              <a:ext uri="{FF2B5EF4-FFF2-40B4-BE49-F238E27FC236}">
                <a16:creationId xmlns:a16="http://schemas.microsoft.com/office/drawing/2014/main" id="{924766ED-65E5-4047-8788-B06A2EB0E062}"/>
              </a:ext>
            </a:extLst>
          </p:cNvPr>
          <p:cNvSpPr txBox="1"/>
          <p:nvPr/>
        </p:nvSpPr>
        <p:spPr>
          <a:xfrm>
            <a:off x="2821896" y="4818700"/>
            <a:ext cx="670142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In your description you should have </a:t>
            </a: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A heading</a:t>
            </a: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A body that can be divided up into paragraphs if needed. </a:t>
            </a:r>
          </a:p>
          <a:p>
            <a:pPr>
              <a:defRPr/>
            </a:pPr>
            <a:endParaRPr lang="en-ZA" dirty="0">
              <a:solidFill>
                <a:srgbClr val="FF0000"/>
              </a:solidFill>
            </a:endParaRPr>
          </a:p>
          <a:p>
            <a:pPr>
              <a:defRPr/>
            </a:pPr>
            <a:r>
              <a:rPr lang="en-ZA" dirty="0">
                <a:solidFill>
                  <a:srgbClr val="FF0000"/>
                </a:solidFill>
              </a:rPr>
              <a:t>When you are busy with typing you will need to highlight/select your typing to change the style, make bold or put in italics. </a:t>
            </a:r>
            <a:r>
              <a:rPr lang="en-ZA" i="1" dirty="0">
                <a:solidFill>
                  <a:srgbClr val="FF0000"/>
                </a:solidFill>
              </a:rPr>
              <a:t>See next pages to see how to do it.</a:t>
            </a:r>
            <a:endParaRPr lang="en-GB" dirty="0">
              <a:solidFill>
                <a:srgbClr val="FF0000"/>
              </a:solidFill>
            </a:endParaRP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endParaRPr lang="en-ZA" dirty="0">
              <a:solidFill>
                <a:prstClr val="black"/>
              </a:solidFill>
              <a:latin typeface="Calibri" panose="020F0502020204030204"/>
            </a:endParaRPr>
          </a:p>
        </p:txBody>
      </p:sp>
    </p:spTree>
    <p:extLst>
      <p:ext uri="{BB962C8B-B14F-4D97-AF65-F5344CB8AC3E}">
        <p14:creationId xmlns:p14="http://schemas.microsoft.com/office/powerpoint/2010/main" val="196615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3A80-577A-481B-9B37-0AF79BA92A59}"/>
              </a:ext>
            </a:extLst>
          </p:cNvPr>
          <p:cNvSpPr>
            <a:spLocks noGrp="1"/>
          </p:cNvSpPr>
          <p:nvPr>
            <p:ph type="title"/>
          </p:nvPr>
        </p:nvSpPr>
        <p:spPr>
          <a:xfrm>
            <a:off x="19540" y="-42872"/>
            <a:ext cx="10515600" cy="1325563"/>
          </a:xfrm>
        </p:spPr>
        <p:txBody>
          <a:bodyPr/>
          <a:lstStyle/>
          <a:p>
            <a:r>
              <a:rPr lang="en-ZA" dirty="0" err="1"/>
              <a:t>i</a:t>
            </a:r>
            <a:r>
              <a:rPr lang="en-ZA" dirty="0"/>
              <a:t>)Heading </a:t>
            </a:r>
            <a:endParaRPr lang="en-GB" dirty="0"/>
          </a:p>
        </p:txBody>
      </p:sp>
      <p:sp>
        <p:nvSpPr>
          <p:cNvPr id="3" name="TextBox 2">
            <a:extLst>
              <a:ext uri="{FF2B5EF4-FFF2-40B4-BE49-F238E27FC236}">
                <a16:creationId xmlns:a16="http://schemas.microsoft.com/office/drawing/2014/main" id="{5CD91AEF-9364-4AF6-AB5B-4132D7F5C44C}"/>
              </a:ext>
            </a:extLst>
          </p:cNvPr>
          <p:cNvSpPr txBox="1"/>
          <p:nvPr/>
        </p:nvSpPr>
        <p:spPr>
          <a:xfrm>
            <a:off x="236723" y="839987"/>
            <a:ext cx="1145005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Your heading is a short powerful catchy phrase inviting the purchaser to read more</a:t>
            </a:r>
            <a:r>
              <a:rPr kumimoji="0" lang="en-GB" sz="1800" b="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This heading is NOT a heading like HOUSE IN KENSINGTON. The HOUSE IN KENSINGTON is populated automatically as the property title above so please </a:t>
            </a:r>
            <a:r>
              <a:rPr kumimoji="0" lang="en-GB" sz="1800" b="1" i="1"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do not</a:t>
            </a:r>
            <a:r>
              <a:rPr kumimoji="0" lang="en-GB" sz="18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 repeat this in the heading.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4F155F1-701C-425C-8A22-AEE0132F5C45}"/>
              </a:ext>
            </a:extLst>
          </p:cNvPr>
          <p:cNvSpPr txBox="1"/>
          <p:nvPr/>
        </p:nvSpPr>
        <p:spPr>
          <a:xfrm>
            <a:off x="236723" y="1806515"/>
            <a:ext cx="113235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It is advised that when you write your heading you change the formatting to “heading 1” or “heading 2” as it will stand out as a heading when you view the listing on the website.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5FA857C-1C06-4633-A0D3-C79AB528F623}"/>
              </a:ext>
            </a:extLst>
          </p:cNvPr>
          <p:cNvSpPr txBox="1"/>
          <p:nvPr/>
        </p:nvSpPr>
        <p:spPr>
          <a:xfrm>
            <a:off x="851770" y="2604793"/>
            <a:ext cx="44843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To change the heading format click where there is a box and the word “Paragraph”</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CABBE510-D5A9-4E17-8323-2FC50CA2A311}"/>
              </a:ext>
            </a:extLst>
          </p:cNvPr>
          <p:cNvGrpSpPr/>
          <p:nvPr/>
        </p:nvGrpSpPr>
        <p:grpSpPr>
          <a:xfrm>
            <a:off x="521808" y="3211301"/>
            <a:ext cx="5649113" cy="990738"/>
            <a:chOff x="599978" y="3785990"/>
            <a:chExt cx="5649113" cy="990738"/>
          </a:xfrm>
        </p:grpSpPr>
        <p:pic>
          <p:nvPicPr>
            <p:cNvPr id="6" name="Picture 5">
              <a:extLst>
                <a:ext uri="{FF2B5EF4-FFF2-40B4-BE49-F238E27FC236}">
                  <a16:creationId xmlns:a16="http://schemas.microsoft.com/office/drawing/2014/main" id="{AFFE742A-6EEC-444D-A91A-C9A2A9DA7638}"/>
                </a:ext>
              </a:extLst>
            </p:cNvPr>
            <p:cNvPicPr>
              <a:picLocks noChangeAspect="1"/>
            </p:cNvPicPr>
            <p:nvPr/>
          </p:nvPicPr>
          <p:blipFill>
            <a:blip r:embed="rId2"/>
            <a:stretch>
              <a:fillRect/>
            </a:stretch>
          </p:blipFill>
          <p:spPr>
            <a:xfrm>
              <a:off x="599978" y="3785990"/>
              <a:ext cx="5649113" cy="990738"/>
            </a:xfrm>
            <a:prstGeom prst="rect">
              <a:avLst/>
            </a:prstGeom>
          </p:spPr>
        </p:pic>
        <p:sp>
          <p:nvSpPr>
            <p:cNvPr id="10" name="Rectangle 9">
              <a:extLst>
                <a:ext uri="{FF2B5EF4-FFF2-40B4-BE49-F238E27FC236}">
                  <a16:creationId xmlns:a16="http://schemas.microsoft.com/office/drawing/2014/main" id="{55B3617C-355F-4657-9D5B-1909F251CA7F}"/>
                </a:ext>
              </a:extLst>
            </p:cNvPr>
            <p:cNvSpPr/>
            <p:nvPr/>
          </p:nvSpPr>
          <p:spPr>
            <a:xfrm>
              <a:off x="688932" y="3939262"/>
              <a:ext cx="1215024" cy="493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 name="Straight Arrow Connector 10">
            <a:extLst>
              <a:ext uri="{FF2B5EF4-FFF2-40B4-BE49-F238E27FC236}">
                <a16:creationId xmlns:a16="http://schemas.microsoft.com/office/drawing/2014/main" id="{D71D8BDF-C193-42FF-B690-3EFEBEFA6A72}"/>
              </a:ext>
            </a:extLst>
          </p:cNvPr>
          <p:cNvCxnSpPr>
            <a:cxnSpLocks/>
          </p:cNvCxnSpPr>
          <p:nvPr/>
        </p:nvCxnSpPr>
        <p:spPr>
          <a:xfrm>
            <a:off x="6170921" y="3913684"/>
            <a:ext cx="1160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4562FF9-0EF0-430B-A131-E172B1A4A2CA}"/>
              </a:ext>
            </a:extLst>
          </p:cNvPr>
          <p:cNvCxnSpPr>
            <a:cxnSpLocks/>
          </p:cNvCxnSpPr>
          <p:nvPr/>
        </p:nvCxnSpPr>
        <p:spPr>
          <a:xfrm>
            <a:off x="6162806" y="3555899"/>
            <a:ext cx="11686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F5953D8-42C8-4FEA-A6C4-EBAA4CC095BC}"/>
              </a:ext>
            </a:extLst>
          </p:cNvPr>
          <p:cNvGrpSpPr/>
          <p:nvPr/>
        </p:nvGrpSpPr>
        <p:grpSpPr>
          <a:xfrm>
            <a:off x="7474899" y="2810631"/>
            <a:ext cx="4530833" cy="1930446"/>
            <a:chOff x="7587101" y="3152001"/>
            <a:chExt cx="4530833" cy="1930446"/>
          </a:xfrm>
        </p:grpSpPr>
        <p:pic>
          <p:nvPicPr>
            <p:cNvPr id="8" name="Picture 7">
              <a:extLst>
                <a:ext uri="{FF2B5EF4-FFF2-40B4-BE49-F238E27FC236}">
                  <a16:creationId xmlns:a16="http://schemas.microsoft.com/office/drawing/2014/main" id="{435576F4-2568-48D1-A12F-4DEBEABBFBF0}"/>
                </a:ext>
              </a:extLst>
            </p:cNvPr>
            <p:cNvPicPr>
              <a:picLocks noChangeAspect="1"/>
            </p:cNvPicPr>
            <p:nvPr/>
          </p:nvPicPr>
          <p:blipFill>
            <a:blip r:embed="rId3"/>
            <a:stretch>
              <a:fillRect/>
            </a:stretch>
          </p:blipFill>
          <p:spPr>
            <a:xfrm>
              <a:off x="7587101" y="3152001"/>
              <a:ext cx="3066684" cy="1930446"/>
            </a:xfrm>
            <a:prstGeom prst="rect">
              <a:avLst/>
            </a:prstGeom>
          </p:spPr>
        </p:pic>
        <p:sp>
          <p:nvSpPr>
            <p:cNvPr id="13" name="TextBox 12">
              <a:extLst>
                <a:ext uri="{FF2B5EF4-FFF2-40B4-BE49-F238E27FC236}">
                  <a16:creationId xmlns:a16="http://schemas.microsoft.com/office/drawing/2014/main" id="{D3775412-863E-4B55-836E-9DB9ECD0CB9E}"/>
                </a:ext>
              </a:extLst>
            </p:cNvPr>
            <p:cNvSpPr txBox="1"/>
            <p:nvPr/>
          </p:nvSpPr>
          <p:spPr>
            <a:xfrm>
              <a:off x="9424838" y="3605119"/>
              <a:ext cx="269309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Once you have clicked the box options will appear and here is where you will chose your heading format.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58B5562-D2BF-42B5-925D-B95F68FDCDD5}"/>
                </a:ext>
              </a:extLst>
            </p:cNvPr>
            <p:cNvSpPr/>
            <p:nvPr/>
          </p:nvSpPr>
          <p:spPr>
            <a:xfrm>
              <a:off x="7704702" y="3616096"/>
              <a:ext cx="1215024" cy="493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9627B5A-DB1E-4943-8A7E-2459F78C083A}"/>
              </a:ext>
            </a:extLst>
          </p:cNvPr>
          <p:cNvGrpSpPr/>
          <p:nvPr/>
        </p:nvGrpSpPr>
        <p:grpSpPr>
          <a:xfrm>
            <a:off x="3339165" y="5184443"/>
            <a:ext cx="4296503" cy="1217473"/>
            <a:chOff x="3424533" y="5473461"/>
            <a:chExt cx="4296503" cy="1217473"/>
          </a:xfrm>
        </p:grpSpPr>
        <p:pic>
          <p:nvPicPr>
            <p:cNvPr id="19" name="Picture 18">
              <a:extLst>
                <a:ext uri="{FF2B5EF4-FFF2-40B4-BE49-F238E27FC236}">
                  <a16:creationId xmlns:a16="http://schemas.microsoft.com/office/drawing/2014/main" id="{5DB8EB78-673A-4B30-B498-209C4FE383AE}"/>
                </a:ext>
              </a:extLst>
            </p:cNvPr>
            <p:cNvPicPr>
              <a:picLocks noChangeAspect="1"/>
            </p:cNvPicPr>
            <p:nvPr/>
          </p:nvPicPr>
          <p:blipFill>
            <a:blip r:embed="rId4"/>
            <a:stretch>
              <a:fillRect/>
            </a:stretch>
          </p:blipFill>
          <p:spPr>
            <a:xfrm>
              <a:off x="3424534" y="5473461"/>
              <a:ext cx="4296502" cy="1217473"/>
            </a:xfrm>
            <a:prstGeom prst="rect">
              <a:avLst/>
            </a:prstGeom>
          </p:spPr>
        </p:pic>
        <p:sp>
          <p:nvSpPr>
            <p:cNvPr id="25" name="Rectangle 24">
              <a:extLst>
                <a:ext uri="{FF2B5EF4-FFF2-40B4-BE49-F238E27FC236}">
                  <a16:creationId xmlns:a16="http://schemas.microsoft.com/office/drawing/2014/main" id="{FDCDA9A6-1F9E-40EC-A3BA-23442A7228A4}"/>
                </a:ext>
              </a:extLst>
            </p:cNvPr>
            <p:cNvSpPr/>
            <p:nvPr/>
          </p:nvSpPr>
          <p:spPr>
            <a:xfrm>
              <a:off x="3424533" y="5711868"/>
              <a:ext cx="1102251" cy="300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E0565E9-E519-4A9E-ADD0-D76282AC306D}"/>
                </a:ext>
              </a:extLst>
            </p:cNvPr>
            <p:cNvSpPr/>
            <p:nvPr/>
          </p:nvSpPr>
          <p:spPr>
            <a:xfrm>
              <a:off x="3514302" y="6231916"/>
              <a:ext cx="1821786" cy="300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0" name="Straight Arrow Connector 19">
            <a:extLst>
              <a:ext uri="{FF2B5EF4-FFF2-40B4-BE49-F238E27FC236}">
                <a16:creationId xmlns:a16="http://schemas.microsoft.com/office/drawing/2014/main" id="{CF16E531-658C-45A0-96CC-43AA9A12B72E}"/>
              </a:ext>
            </a:extLst>
          </p:cNvPr>
          <p:cNvCxnSpPr>
            <a:cxnSpLocks/>
          </p:cNvCxnSpPr>
          <p:nvPr/>
        </p:nvCxnSpPr>
        <p:spPr>
          <a:xfrm flipH="1">
            <a:off x="6588390" y="4741077"/>
            <a:ext cx="743041" cy="511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106C896-0377-4A7F-B345-1FD582538D5A}"/>
              </a:ext>
            </a:extLst>
          </p:cNvPr>
          <p:cNvCxnSpPr>
            <a:cxnSpLocks/>
          </p:cNvCxnSpPr>
          <p:nvPr/>
        </p:nvCxnSpPr>
        <p:spPr>
          <a:xfrm flipH="1">
            <a:off x="7028506" y="4690126"/>
            <a:ext cx="743041" cy="511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FDC9E03-5084-4122-A53A-3BC7B01BCB01}"/>
              </a:ext>
            </a:extLst>
          </p:cNvPr>
          <p:cNvSpPr txBox="1"/>
          <p:nvPr/>
        </p:nvSpPr>
        <p:spPr>
          <a:xfrm>
            <a:off x="7771547" y="5253054"/>
            <a:ext cx="35645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Once you select your heading format and type it will go bold and bigger.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55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FAFA-75E9-4781-B7C1-008203458121}"/>
              </a:ext>
            </a:extLst>
          </p:cNvPr>
          <p:cNvSpPr>
            <a:spLocks noGrp="1"/>
          </p:cNvSpPr>
          <p:nvPr>
            <p:ph type="title"/>
          </p:nvPr>
        </p:nvSpPr>
        <p:spPr>
          <a:xfrm>
            <a:off x="0" y="-248651"/>
            <a:ext cx="10515600" cy="1325563"/>
          </a:xfrm>
        </p:spPr>
        <p:txBody>
          <a:bodyPr/>
          <a:lstStyle/>
          <a:p>
            <a:r>
              <a:rPr lang="en-ZA" dirty="0"/>
              <a:t>ii) Body</a:t>
            </a:r>
            <a:endParaRPr lang="en-GB" dirty="0"/>
          </a:p>
        </p:txBody>
      </p:sp>
      <p:sp>
        <p:nvSpPr>
          <p:cNvPr id="3" name="TextBox 2">
            <a:extLst>
              <a:ext uri="{FF2B5EF4-FFF2-40B4-BE49-F238E27FC236}">
                <a16:creationId xmlns:a16="http://schemas.microsoft.com/office/drawing/2014/main" id="{39EC26C4-7A49-4A07-9BFC-9A47E92CDCC4}"/>
              </a:ext>
            </a:extLst>
          </p:cNvPr>
          <p:cNvSpPr txBox="1"/>
          <p:nvPr/>
        </p:nvSpPr>
        <p:spPr>
          <a:xfrm>
            <a:off x="300624" y="876822"/>
            <a:ext cx="11799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After you have created your heading you can just press your “enter” button and the formatting will go back to “paragraph”.</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23CBE33-87E1-4573-A626-4E2469FC87C0}"/>
              </a:ext>
            </a:extLst>
          </p:cNvPr>
          <p:cNvPicPr>
            <a:picLocks noChangeAspect="1"/>
          </p:cNvPicPr>
          <p:nvPr/>
        </p:nvPicPr>
        <p:blipFill>
          <a:blip r:embed="rId2"/>
          <a:stretch>
            <a:fillRect/>
          </a:stretch>
        </p:blipFill>
        <p:spPr>
          <a:xfrm>
            <a:off x="479340" y="1390415"/>
            <a:ext cx="4344006" cy="1962424"/>
          </a:xfrm>
          <a:prstGeom prst="rect">
            <a:avLst/>
          </a:prstGeom>
        </p:spPr>
      </p:pic>
      <p:sp>
        <p:nvSpPr>
          <p:cNvPr id="6" name="Rectangle 5">
            <a:extLst>
              <a:ext uri="{FF2B5EF4-FFF2-40B4-BE49-F238E27FC236}">
                <a16:creationId xmlns:a16="http://schemas.microsoft.com/office/drawing/2014/main" id="{574F58C3-4419-40FB-9D43-A3B1CC6AD11E}"/>
              </a:ext>
            </a:extLst>
          </p:cNvPr>
          <p:cNvSpPr/>
          <p:nvPr/>
        </p:nvSpPr>
        <p:spPr>
          <a:xfrm>
            <a:off x="513567" y="1427967"/>
            <a:ext cx="1127343"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6A4268-AF07-4761-A3C4-FAE609D39F24}"/>
              </a:ext>
            </a:extLst>
          </p:cNvPr>
          <p:cNvSpPr txBox="1"/>
          <p:nvPr/>
        </p:nvSpPr>
        <p:spPr>
          <a:xfrm>
            <a:off x="5022937" y="1390415"/>
            <a:ext cx="707720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When typing your body you are going to describe the property using descriptive words that take the purchaser on a journey through the property. In this section you should be “talking” to the purchaser and giving little nuggets of information attracting him to the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Please avoid saying something along the lines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 bedroom house with modern kitchen”.</a:t>
            </a:r>
          </a:p>
        </p:txBody>
      </p:sp>
      <p:sp>
        <p:nvSpPr>
          <p:cNvPr id="8" name="TextBox 7">
            <a:extLst>
              <a:ext uri="{FF2B5EF4-FFF2-40B4-BE49-F238E27FC236}">
                <a16:creationId xmlns:a16="http://schemas.microsoft.com/office/drawing/2014/main" id="{8CCDF268-9D0B-42A2-9BFF-BA644D340BBC}"/>
              </a:ext>
            </a:extLst>
          </p:cNvPr>
          <p:cNvSpPr txBox="1"/>
          <p:nvPr/>
        </p:nvSpPr>
        <p:spPr>
          <a:xfrm>
            <a:off x="100209" y="4083485"/>
            <a:ext cx="44467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While you have the option to use Bold and Italics in your description we suggest you only do so when emphasising something. Otherwise keep to simple text.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Graphical user interface, text, application&#10;&#10;Description automatically generated">
            <a:extLst>
              <a:ext uri="{FF2B5EF4-FFF2-40B4-BE49-F238E27FC236}">
                <a16:creationId xmlns:a16="http://schemas.microsoft.com/office/drawing/2014/main" id="{47000AE0-92AD-4906-9E3A-B4E5821C887E}"/>
              </a:ext>
            </a:extLst>
          </p:cNvPr>
          <p:cNvPicPr/>
          <p:nvPr/>
        </p:nvPicPr>
        <p:blipFill>
          <a:blip r:embed="rId3">
            <a:extLst>
              <a:ext uri="{28A0092B-C50C-407E-A947-70E740481C1C}">
                <a14:useLocalDpi xmlns:a14="http://schemas.microsoft.com/office/drawing/2010/main" val="0"/>
              </a:ext>
            </a:extLst>
          </a:blip>
          <a:stretch>
            <a:fillRect/>
          </a:stretch>
        </p:blipFill>
        <p:spPr>
          <a:xfrm>
            <a:off x="4546949" y="3897729"/>
            <a:ext cx="3657600" cy="2826385"/>
          </a:xfrm>
          <a:prstGeom prst="rect">
            <a:avLst/>
          </a:prstGeom>
        </p:spPr>
      </p:pic>
      <p:sp>
        <p:nvSpPr>
          <p:cNvPr id="10" name="Rectangle 9">
            <a:extLst>
              <a:ext uri="{FF2B5EF4-FFF2-40B4-BE49-F238E27FC236}">
                <a16:creationId xmlns:a16="http://schemas.microsoft.com/office/drawing/2014/main" id="{299FFC74-1A87-476F-A619-66710A2DBEBA}"/>
              </a:ext>
            </a:extLst>
          </p:cNvPr>
          <p:cNvSpPr/>
          <p:nvPr/>
        </p:nvSpPr>
        <p:spPr>
          <a:xfrm>
            <a:off x="6225437" y="4083485"/>
            <a:ext cx="187889" cy="313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06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7596-5F42-4F58-BEB5-D746CAA2D199}"/>
              </a:ext>
            </a:extLst>
          </p:cNvPr>
          <p:cNvSpPr>
            <a:spLocks noGrp="1"/>
          </p:cNvSpPr>
          <p:nvPr>
            <p:ph type="title"/>
          </p:nvPr>
        </p:nvSpPr>
        <p:spPr/>
        <p:txBody>
          <a:bodyPr/>
          <a:lstStyle/>
          <a:p>
            <a:r>
              <a:rPr lang="en-ZA" dirty="0"/>
              <a:t>c. Property Type</a:t>
            </a:r>
            <a:endParaRPr lang="en-GB" dirty="0"/>
          </a:p>
        </p:txBody>
      </p:sp>
      <p:grpSp>
        <p:nvGrpSpPr>
          <p:cNvPr id="11" name="Group 10">
            <a:extLst>
              <a:ext uri="{FF2B5EF4-FFF2-40B4-BE49-F238E27FC236}">
                <a16:creationId xmlns:a16="http://schemas.microsoft.com/office/drawing/2014/main" id="{E3EA9D47-88D8-4825-868F-592E8C41D0E3}"/>
              </a:ext>
            </a:extLst>
          </p:cNvPr>
          <p:cNvGrpSpPr/>
          <p:nvPr/>
        </p:nvGrpSpPr>
        <p:grpSpPr>
          <a:xfrm>
            <a:off x="449893" y="1885788"/>
            <a:ext cx="4372142" cy="1436819"/>
            <a:chOff x="846551" y="1807230"/>
            <a:chExt cx="4372142" cy="1436819"/>
          </a:xfrm>
        </p:grpSpPr>
        <p:pic>
          <p:nvPicPr>
            <p:cNvPr id="4" name="Picture 3">
              <a:extLst>
                <a:ext uri="{FF2B5EF4-FFF2-40B4-BE49-F238E27FC236}">
                  <a16:creationId xmlns:a16="http://schemas.microsoft.com/office/drawing/2014/main" id="{5E1940C2-97EC-46A5-BEB1-B04817306B7E}"/>
                </a:ext>
              </a:extLst>
            </p:cNvPr>
            <p:cNvPicPr>
              <a:picLocks noChangeAspect="1"/>
            </p:cNvPicPr>
            <p:nvPr/>
          </p:nvPicPr>
          <p:blipFill>
            <a:blip r:embed="rId2"/>
            <a:stretch>
              <a:fillRect/>
            </a:stretch>
          </p:blipFill>
          <p:spPr>
            <a:xfrm>
              <a:off x="846551" y="1828427"/>
              <a:ext cx="4372142" cy="1415622"/>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B3C577C-EC8B-4D2C-B318-F7FDD760E4C4}"/>
                    </a:ext>
                  </a:extLst>
                </p14:cNvPr>
                <p14:cNvContentPartPr/>
                <p14:nvPr/>
              </p14:nvContentPartPr>
              <p14:xfrm>
                <a:off x="1476094" y="1807230"/>
                <a:ext cx="142560" cy="198000"/>
              </p14:xfrm>
            </p:contentPart>
          </mc:Choice>
          <mc:Fallback xmlns="">
            <p:pic>
              <p:nvPicPr>
                <p:cNvPr id="9" name="Ink 8">
                  <a:extLst>
                    <a:ext uri="{FF2B5EF4-FFF2-40B4-BE49-F238E27FC236}">
                      <a16:creationId xmlns:a16="http://schemas.microsoft.com/office/drawing/2014/main" id="{8B3C577C-EC8B-4D2C-B318-F7FDD760E4C4}"/>
                    </a:ext>
                  </a:extLst>
                </p:cNvPr>
                <p:cNvPicPr/>
                <p:nvPr/>
              </p:nvPicPr>
              <p:blipFill>
                <a:blip r:embed="rId4"/>
                <a:stretch>
                  <a:fillRect/>
                </a:stretch>
              </p:blipFill>
              <p:spPr>
                <a:xfrm>
                  <a:off x="1458454" y="1771590"/>
                  <a:ext cx="178200" cy="269640"/>
                </a:xfrm>
                <a:prstGeom prst="rect">
                  <a:avLst/>
                </a:prstGeom>
              </p:spPr>
            </p:pic>
          </mc:Fallback>
        </mc:AlternateContent>
      </p:grpSp>
      <p:sp>
        <p:nvSpPr>
          <p:cNvPr id="12" name="TextBox 11">
            <a:extLst>
              <a:ext uri="{FF2B5EF4-FFF2-40B4-BE49-F238E27FC236}">
                <a16:creationId xmlns:a16="http://schemas.microsoft.com/office/drawing/2014/main" id="{B1D4CF22-F0D4-4F4D-9A0B-AB1788E75548}"/>
              </a:ext>
            </a:extLst>
          </p:cNvPr>
          <p:cNvSpPr txBox="1"/>
          <p:nvPr/>
        </p:nvSpPr>
        <p:spPr>
          <a:xfrm>
            <a:off x="1557365" y="1634700"/>
            <a:ext cx="10020822" cy="646331"/>
          </a:xfrm>
          <a:prstGeom prst="rect">
            <a:avLst/>
          </a:prstGeom>
          <a:solidFill>
            <a:srgbClr val="FFFF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Adding a property type is a </a:t>
            </a: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compulsory</a:t>
            </a: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 field. This enables the system to classify what type of property your listing is and filter it to the relevant category on our website.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70DF167-9320-4AAA-9DFC-B2911FDC2DD7}"/>
              </a:ext>
            </a:extLst>
          </p:cNvPr>
          <p:cNvSpPr/>
          <p:nvPr/>
        </p:nvSpPr>
        <p:spPr>
          <a:xfrm>
            <a:off x="3958225" y="2302228"/>
            <a:ext cx="526092" cy="450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969731F-285F-45F9-90ED-BDAB194FF3E9}"/>
              </a:ext>
            </a:extLst>
          </p:cNvPr>
          <p:cNvSpPr txBox="1"/>
          <p:nvPr/>
        </p:nvSpPr>
        <p:spPr>
          <a:xfrm>
            <a:off x="3131714" y="2753166"/>
            <a:ext cx="8805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To select options you need to click on the double arrow to get a drop down box to appear.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D4FDC6C6-3DD7-4F57-872C-C90ACE2D8774}"/>
              </a:ext>
            </a:extLst>
          </p:cNvPr>
          <p:cNvCxnSpPr>
            <a:cxnSpLocks/>
          </p:cNvCxnSpPr>
          <p:nvPr/>
        </p:nvCxnSpPr>
        <p:spPr>
          <a:xfrm flipH="1">
            <a:off x="7842913" y="3122498"/>
            <a:ext cx="743041" cy="511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AC68D14-F622-4CD1-B0F5-2A5F7DA19E10}"/>
              </a:ext>
            </a:extLst>
          </p:cNvPr>
          <p:cNvCxnSpPr>
            <a:cxnSpLocks/>
          </p:cNvCxnSpPr>
          <p:nvPr/>
        </p:nvCxnSpPr>
        <p:spPr>
          <a:xfrm flipH="1">
            <a:off x="7765244" y="3309744"/>
            <a:ext cx="898381" cy="708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491B83C-ECA5-4C06-97A7-56530C05551A}"/>
              </a:ext>
            </a:extLst>
          </p:cNvPr>
          <p:cNvSpPr txBox="1"/>
          <p:nvPr/>
        </p:nvSpPr>
        <p:spPr>
          <a:xfrm>
            <a:off x="7561328" y="4109420"/>
            <a:ext cx="448431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Once you click it a drop down box will appear.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Here you will be able to type in the property type you are looking for or scroll to find it.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8DE63D9-5B8D-45DF-A8C6-AA660A1910FA}"/>
              </a:ext>
            </a:extLst>
          </p:cNvPr>
          <p:cNvPicPr>
            <a:picLocks noChangeAspect="1"/>
          </p:cNvPicPr>
          <p:nvPr/>
        </p:nvPicPr>
        <p:blipFill>
          <a:blip r:embed="rId5"/>
          <a:stretch>
            <a:fillRect/>
          </a:stretch>
        </p:blipFill>
        <p:spPr>
          <a:xfrm>
            <a:off x="4484317" y="3573436"/>
            <a:ext cx="2974477" cy="3058936"/>
          </a:xfrm>
          <a:prstGeom prst="rect">
            <a:avLst/>
          </a:prstGeom>
        </p:spPr>
      </p:pic>
      <p:sp>
        <p:nvSpPr>
          <p:cNvPr id="19" name="Rectangle 18">
            <a:extLst>
              <a:ext uri="{FF2B5EF4-FFF2-40B4-BE49-F238E27FC236}">
                <a16:creationId xmlns:a16="http://schemas.microsoft.com/office/drawing/2014/main" id="{D34B7848-EA76-4A16-81B0-0C333DDB05B6}"/>
              </a:ext>
            </a:extLst>
          </p:cNvPr>
          <p:cNvSpPr/>
          <p:nvPr/>
        </p:nvSpPr>
        <p:spPr>
          <a:xfrm>
            <a:off x="4626657" y="4294643"/>
            <a:ext cx="2588415" cy="459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DC04DE5-97AF-4C4C-B8CB-0B98CCDFA8DE}"/>
              </a:ext>
            </a:extLst>
          </p:cNvPr>
          <p:cNvSpPr/>
          <p:nvPr/>
        </p:nvSpPr>
        <p:spPr>
          <a:xfrm rot="5400000">
            <a:off x="6164617" y="5520210"/>
            <a:ext cx="2100909" cy="20265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Arrow Connector 21">
            <a:extLst>
              <a:ext uri="{FF2B5EF4-FFF2-40B4-BE49-F238E27FC236}">
                <a16:creationId xmlns:a16="http://schemas.microsoft.com/office/drawing/2014/main" id="{4CA3F767-9CA8-496F-804F-A0DD55B2BFD8}"/>
              </a:ext>
            </a:extLst>
          </p:cNvPr>
          <p:cNvCxnSpPr>
            <a:cxnSpLocks/>
            <a:stCxn id="19" idx="1"/>
          </p:cNvCxnSpPr>
          <p:nvPr/>
        </p:nvCxnSpPr>
        <p:spPr>
          <a:xfrm flipH="1">
            <a:off x="3586684" y="4524249"/>
            <a:ext cx="1039973" cy="1503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CF9FFE5-2F96-4589-8A7C-69EFDB2BED89}"/>
              </a:ext>
            </a:extLst>
          </p:cNvPr>
          <p:cNvCxnSpPr>
            <a:cxnSpLocks/>
          </p:cNvCxnSpPr>
          <p:nvPr/>
        </p:nvCxnSpPr>
        <p:spPr>
          <a:xfrm>
            <a:off x="7316402" y="5606366"/>
            <a:ext cx="800464" cy="62095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515EF6-FFE9-48D9-876E-7669D2B480EE}"/>
              </a:ext>
            </a:extLst>
          </p:cNvPr>
          <p:cNvSpPr txBox="1"/>
          <p:nvPr/>
        </p:nvSpPr>
        <p:spPr>
          <a:xfrm>
            <a:off x="2269537" y="4534901"/>
            <a:ext cx="1317147"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Type here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D79984A-AF1D-431B-B6C2-C91005B5CED6}"/>
              </a:ext>
            </a:extLst>
          </p:cNvPr>
          <p:cNvSpPr txBox="1"/>
          <p:nvPr/>
        </p:nvSpPr>
        <p:spPr>
          <a:xfrm>
            <a:off x="8116866" y="6068031"/>
            <a:ext cx="1716227" cy="369332"/>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Scroll here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85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9E99-92E3-4976-BB6D-3271B6C9E6BB}"/>
              </a:ext>
            </a:extLst>
          </p:cNvPr>
          <p:cNvSpPr>
            <a:spLocks noGrp="1"/>
          </p:cNvSpPr>
          <p:nvPr>
            <p:ph type="title"/>
          </p:nvPr>
        </p:nvSpPr>
        <p:spPr/>
        <p:txBody>
          <a:bodyPr/>
          <a:lstStyle/>
          <a:p>
            <a:r>
              <a:rPr lang="en-ZA" dirty="0"/>
              <a:t>d. Property Status</a:t>
            </a:r>
            <a:endParaRPr lang="en-GB" dirty="0"/>
          </a:p>
        </p:txBody>
      </p:sp>
      <p:pic>
        <p:nvPicPr>
          <p:cNvPr id="4" name="Picture 3">
            <a:extLst>
              <a:ext uri="{FF2B5EF4-FFF2-40B4-BE49-F238E27FC236}">
                <a16:creationId xmlns:a16="http://schemas.microsoft.com/office/drawing/2014/main" id="{3C0ABF04-8BB5-44E1-B4D9-9CECE9E4D240}"/>
              </a:ext>
            </a:extLst>
          </p:cNvPr>
          <p:cNvPicPr>
            <a:picLocks noChangeAspect="1"/>
          </p:cNvPicPr>
          <p:nvPr/>
        </p:nvPicPr>
        <p:blipFill>
          <a:blip r:embed="rId2"/>
          <a:stretch>
            <a:fillRect/>
          </a:stretch>
        </p:blipFill>
        <p:spPr>
          <a:xfrm>
            <a:off x="613813" y="1957865"/>
            <a:ext cx="3238952" cy="1143160"/>
          </a:xfrm>
          <a:prstGeom prst="rect">
            <a:avLst/>
          </a:prstGeom>
        </p:spPr>
      </p:pic>
      <p:pic>
        <p:nvPicPr>
          <p:cNvPr id="6" name="Picture 5">
            <a:extLst>
              <a:ext uri="{FF2B5EF4-FFF2-40B4-BE49-F238E27FC236}">
                <a16:creationId xmlns:a16="http://schemas.microsoft.com/office/drawing/2014/main" id="{02DC9850-9DFD-46E4-B368-0E55294F2EB1}"/>
              </a:ext>
            </a:extLst>
          </p:cNvPr>
          <p:cNvPicPr>
            <a:picLocks noChangeAspect="1"/>
          </p:cNvPicPr>
          <p:nvPr/>
        </p:nvPicPr>
        <p:blipFill>
          <a:blip r:embed="rId3"/>
          <a:stretch>
            <a:fillRect/>
          </a:stretch>
        </p:blipFill>
        <p:spPr>
          <a:xfrm>
            <a:off x="2558427" y="3567322"/>
            <a:ext cx="2755150" cy="2978541"/>
          </a:xfrm>
          <a:prstGeom prst="rect">
            <a:avLst/>
          </a:prstGeom>
        </p:spPr>
      </p:pic>
      <p:sp>
        <p:nvSpPr>
          <p:cNvPr id="7" name="TextBox 6">
            <a:extLst>
              <a:ext uri="{FF2B5EF4-FFF2-40B4-BE49-F238E27FC236}">
                <a16:creationId xmlns:a16="http://schemas.microsoft.com/office/drawing/2014/main" id="{90EB8CD6-1A2D-454F-A384-2C1258A6AAFC}"/>
              </a:ext>
            </a:extLst>
          </p:cNvPr>
          <p:cNvSpPr txBox="1"/>
          <p:nvPr/>
        </p:nvSpPr>
        <p:spPr>
          <a:xfrm>
            <a:off x="1557365" y="1634700"/>
            <a:ext cx="10020822" cy="646331"/>
          </a:xfrm>
          <a:prstGeom prst="rect">
            <a:avLst/>
          </a:prstGeom>
          <a:solidFill>
            <a:srgbClr val="FFFF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Adding a property status is a </a:t>
            </a: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compulsory</a:t>
            </a: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 field. This is used to classify what the status of the property is an filter it accordingly.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5851665-978E-43AE-A66F-7D4292C79509}"/>
                  </a:ext>
                </a:extLst>
              </p14:cNvPr>
              <p14:cNvContentPartPr/>
              <p14:nvPr/>
            </p14:nvContentPartPr>
            <p14:xfrm>
              <a:off x="1198534" y="2071830"/>
              <a:ext cx="149760" cy="110880"/>
            </p14:xfrm>
          </p:contentPart>
        </mc:Choice>
        <mc:Fallback xmlns="">
          <p:pic>
            <p:nvPicPr>
              <p:cNvPr id="8" name="Ink 7">
                <a:extLst>
                  <a:ext uri="{FF2B5EF4-FFF2-40B4-BE49-F238E27FC236}">
                    <a16:creationId xmlns:a16="http://schemas.microsoft.com/office/drawing/2014/main" id="{A5851665-978E-43AE-A66F-7D4292C79509}"/>
                  </a:ext>
                </a:extLst>
              </p:cNvPr>
              <p:cNvPicPr/>
              <p:nvPr/>
            </p:nvPicPr>
            <p:blipFill>
              <a:blip r:embed="rId5"/>
              <a:stretch>
                <a:fillRect/>
              </a:stretch>
            </p:blipFill>
            <p:spPr>
              <a:xfrm>
                <a:off x="1180534" y="2035830"/>
                <a:ext cx="185400" cy="182520"/>
              </a:xfrm>
              <a:prstGeom prst="rect">
                <a:avLst/>
              </a:prstGeom>
            </p:spPr>
          </p:pic>
        </mc:Fallback>
      </mc:AlternateContent>
      <p:sp>
        <p:nvSpPr>
          <p:cNvPr id="9" name="Oval 8">
            <a:extLst>
              <a:ext uri="{FF2B5EF4-FFF2-40B4-BE49-F238E27FC236}">
                <a16:creationId xmlns:a16="http://schemas.microsoft.com/office/drawing/2014/main" id="{313937D9-E88C-4769-9C46-FA678DCBDC06}"/>
              </a:ext>
            </a:extLst>
          </p:cNvPr>
          <p:cNvSpPr/>
          <p:nvPr/>
        </p:nvSpPr>
        <p:spPr>
          <a:xfrm>
            <a:off x="3231715" y="2296390"/>
            <a:ext cx="526092" cy="450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83CAEDA-D44A-4B02-A25C-F10B16D3B341}"/>
              </a:ext>
            </a:extLst>
          </p:cNvPr>
          <p:cNvSpPr txBox="1"/>
          <p:nvPr/>
        </p:nvSpPr>
        <p:spPr>
          <a:xfrm>
            <a:off x="2405204" y="2747328"/>
            <a:ext cx="8805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To select options you need to click on the double arrow to get a drop down box to appear.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40BF4C84-99F3-4C90-829E-C2A8AECBA732}"/>
              </a:ext>
            </a:extLst>
          </p:cNvPr>
          <p:cNvCxnSpPr>
            <a:cxnSpLocks/>
          </p:cNvCxnSpPr>
          <p:nvPr/>
        </p:nvCxnSpPr>
        <p:spPr>
          <a:xfrm flipH="1">
            <a:off x="5622138" y="3101025"/>
            <a:ext cx="743041" cy="511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82A1524-141A-4B1B-981D-E89908275F3A}"/>
              </a:ext>
            </a:extLst>
          </p:cNvPr>
          <p:cNvCxnSpPr>
            <a:cxnSpLocks/>
          </p:cNvCxnSpPr>
          <p:nvPr/>
        </p:nvCxnSpPr>
        <p:spPr>
          <a:xfrm flipH="1">
            <a:off x="5544469" y="3288271"/>
            <a:ext cx="898381" cy="708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FEB12F-902B-4CE1-9C9B-F9122F93A939}"/>
              </a:ext>
            </a:extLst>
          </p:cNvPr>
          <p:cNvSpPr txBox="1"/>
          <p:nvPr/>
        </p:nvSpPr>
        <p:spPr>
          <a:xfrm>
            <a:off x="5340553" y="4087947"/>
            <a:ext cx="448431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Once you click it a drop down box will appear.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Here you will be able to type in the status you are looking for or scroll to find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Please change the status when the property is sold, withdrawn, etc.</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2BC31E-127D-437D-91C1-1799EF780F5E}"/>
              </a:ext>
            </a:extLst>
          </p:cNvPr>
          <p:cNvSpPr/>
          <p:nvPr/>
        </p:nvSpPr>
        <p:spPr>
          <a:xfrm>
            <a:off x="2463599" y="4259636"/>
            <a:ext cx="2588415" cy="459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0AA7E63-6FA1-4A6D-9903-6C2DBE30C311}"/>
              </a:ext>
            </a:extLst>
          </p:cNvPr>
          <p:cNvSpPr/>
          <p:nvPr/>
        </p:nvSpPr>
        <p:spPr>
          <a:xfrm rot="5400000">
            <a:off x="4001559" y="5485203"/>
            <a:ext cx="2100909" cy="20265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423E357E-174A-4916-9D81-BC5B777E325B}"/>
              </a:ext>
            </a:extLst>
          </p:cNvPr>
          <p:cNvCxnSpPr>
            <a:cxnSpLocks/>
          </p:cNvCxnSpPr>
          <p:nvPr/>
        </p:nvCxnSpPr>
        <p:spPr>
          <a:xfrm>
            <a:off x="5153344" y="5571359"/>
            <a:ext cx="800464" cy="62095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799F24F-FED5-4A6F-9A3B-B9AB523D28E5}"/>
              </a:ext>
            </a:extLst>
          </p:cNvPr>
          <p:cNvSpPr txBox="1"/>
          <p:nvPr/>
        </p:nvSpPr>
        <p:spPr>
          <a:xfrm>
            <a:off x="363358" y="4826611"/>
            <a:ext cx="1317147"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Type here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9DCE67E-BA01-4844-BCC4-F3BB1C934BB3}"/>
              </a:ext>
            </a:extLst>
          </p:cNvPr>
          <p:cNvSpPr txBox="1"/>
          <p:nvPr/>
        </p:nvSpPr>
        <p:spPr>
          <a:xfrm>
            <a:off x="5953808" y="6033024"/>
            <a:ext cx="1716227" cy="369332"/>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Scroll here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EC76E6C0-A711-44A4-9CEE-038EC0F36330}"/>
              </a:ext>
            </a:extLst>
          </p:cNvPr>
          <p:cNvCxnSpPr>
            <a:cxnSpLocks/>
          </p:cNvCxnSpPr>
          <p:nvPr/>
        </p:nvCxnSpPr>
        <p:spPr>
          <a:xfrm flipH="1">
            <a:off x="1662163" y="4483331"/>
            <a:ext cx="743041" cy="511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346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F16C-FB65-4AC1-985B-CE83CC6F471A}"/>
              </a:ext>
            </a:extLst>
          </p:cNvPr>
          <p:cNvSpPr>
            <a:spLocks noGrp="1"/>
          </p:cNvSpPr>
          <p:nvPr>
            <p:ph type="title"/>
          </p:nvPr>
        </p:nvSpPr>
        <p:spPr/>
        <p:txBody>
          <a:bodyPr/>
          <a:lstStyle/>
          <a:p>
            <a:r>
              <a:rPr lang="en-ZA" dirty="0"/>
              <a:t>e. Property Label  </a:t>
            </a:r>
            <a:endParaRPr lang="en-GB" dirty="0"/>
          </a:p>
        </p:txBody>
      </p:sp>
      <p:pic>
        <p:nvPicPr>
          <p:cNvPr id="4" name="Picture 3">
            <a:extLst>
              <a:ext uri="{FF2B5EF4-FFF2-40B4-BE49-F238E27FC236}">
                <a16:creationId xmlns:a16="http://schemas.microsoft.com/office/drawing/2014/main" id="{566D843E-B805-483C-9F69-C1CE250667DD}"/>
              </a:ext>
            </a:extLst>
          </p:cNvPr>
          <p:cNvPicPr>
            <a:picLocks noChangeAspect="1"/>
          </p:cNvPicPr>
          <p:nvPr/>
        </p:nvPicPr>
        <p:blipFill>
          <a:blip r:embed="rId2"/>
          <a:stretch>
            <a:fillRect/>
          </a:stretch>
        </p:blipFill>
        <p:spPr>
          <a:xfrm>
            <a:off x="548641" y="1829089"/>
            <a:ext cx="3153215" cy="1381318"/>
          </a:xfrm>
          <a:prstGeom prst="rect">
            <a:avLst/>
          </a:prstGeom>
        </p:spPr>
      </p:pic>
      <p:pic>
        <p:nvPicPr>
          <p:cNvPr id="6" name="Picture 5">
            <a:extLst>
              <a:ext uri="{FF2B5EF4-FFF2-40B4-BE49-F238E27FC236}">
                <a16:creationId xmlns:a16="http://schemas.microsoft.com/office/drawing/2014/main" id="{D0F1EE91-A9BE-4371-BC61-58C7C93ED684}"/>
              </a:ext>
            </a:extLst>
          </p:cNvPr>
          <p:cNvPicPr>
            <a:picLocks noChangeAspect="1"/>
          </p:cNvPicPr>
          <p:nvPr/>
        </p:nvPicPr>
        <p:blipFill>
          <a:blip r:embed="rId3"/>
          <a:stretch>
            <a:fillRect/>
          </a:stretch>
        </p:blipFill>
        <p:spPr>
          <a:xfrm>
            <a:off x="649892" y="3360111"/>
            <a:ext cx="3051963" cy="3356237"/>
          </a:xfrm>
          <a:prstGeom prst="rect">
            <a:avLst/>
          </a:prstGeom>
        </p:spPr>
      </p:pic>
      <p:sp>
        <p:nvSpPr>
          <p:cNvPr id="9" name="TextBox 8">
            <a:extLst>
              <a:ext uri="{FF2B5EF4-FFF2-40B4-BE49-F238E27FC236}">
                <a16:creationId xmlns:a16="http://schemas.microsoft.com/office/drawing/2014/main" id="{F69B008D-976F-426F-9A40-9517596A06FC}"/>
              </a:ext>
            </a:extLst>
          </p:cNvPr>
          <p:cNvSpPr txBox="1"/>
          <p:nvPr/>
        </p:nvSpPr>
        <p:spPr>
          <a:xfrm>
            <a:off x="3845490" y="1829089"/>
            <a:ext cx="71398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Adding a property label is </a:t>
            </a: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 a compulsory field. Therefore you can add a label if one is applicable to your listing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A4571B7-B60D-4B69-BAB3-0B6E18219907}"/>
              </a:ext>
            </a:extLst>
          </p:cNvPr>
          <p:cNvSpPr/>
          <p:nvPr/>
        </p:nvSpPr>
        <p:spPr>
          <a:xfrm>
            <a:off x="3224138" y="2174186"/>
            <a:ext cx="526092" cy="450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7CA9E07-ADE9-414E-84CE-EDC3DF72C9C5}"/>
              </a:ext>
            </a:extLst>
          </p:cNvPr>
          <p:cNvSpPr txBox="1"/>
          <p:nvPr/>
        </p:nvSpPr>
        <p:spPr>
          <a:xfrm>
            <a:off x="2372575" y="2625124"/>
            <a:ext cx="8805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To select options you need to click on the double arrow to get a drop down box to appear.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B0616492-C878-492B-AB85-12B3427F9878}"/>
              </a:ext>
            </a:extLst>
          </p:cNvPr>
          <p:cNvCxnSpPr>
            <a:cxnSpLocks/>
          </p:cNvCxnSpPr>
          <p:nvPr/>
        </p:nvCxnSpPr>
        <p:spPr>
          <a:xfrm flipH="1">
            <a:off x="3473969" y="3051192"/>
            <a:ext cx="743041" cy="511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A5A017-296E-44EE-9E36-9C1D0702A46C}"/>
              </a:ext>
            </a:extLst>
          </p:cNvPr>
          <p:cNvSpPr txBox="1"/>
          <p:nvPr/>
        </p:nvSpPr>
        <p:spPr>
          <a:xfrm>
            <a:off x="2684829" y="4299565"/>
            <a:ext cx="15782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Once you click it you will only have these options as labels.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ight Brace 13">
            <a:extLst>
              <a:ext uri="{FF2B5EF4-FFF2-40B4-BE49-F238E27FC236}">
                <a16:creationId xmlns:a16="http://schemas.microsoft.com/office/drawing/2014/main" id="{D3058B66-1500-443E-96B0-B0B8438B2423}"/>
              </a:ext>
            </a:extLst>
          </p:cNvPr>
          <p:cNvSpPr/>
          <p:nvPr/>
        </p:nvSpPr>
        <p:spPr>
          <a:xfrm>
            <a:off x="2492679" y="3360111"/>
            <a:ext cx="212943" cy="335623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0836FC72-2911-452C-947C-976EA056368B}"/>
              </a:ext>
            </a:extLst>
          </p:cNvPr>
          <p:cNvGrpSpPr/>
          <p:nvPr/>
        </p:nvGrpSpPr>
        <p:grpSpPr>
          <a:xfrm>
            <a:off x="6472682" y="4158641"/>
            <a:ext cx="3226639" cy="2699359"/>
            <a:chOff x="7037126" y="4016989"/>
            <a:chExt cx="3226639" cy="2699359"/>
          </a:xfrm>
        </p:grpSpPr>
        <p:pic>
          <p:nvPicPr>
            <p:cNvPr id="8" name="Picture 7">
              <a:extLst>
                <a:ext uri="{FF2B5EF4-FFF2-40B4-BE49-F238E27FC236}">
                  <a16:creationId xmlns:a16="http://schemas.microsoft.com/office/drawing/2014/main" id="{D0D4F003-C9E2-47C0-89B0-B69239BBB498}"/>
                </a:ext>
              </a:extLst>
            </p:cNvPr>
            <p:cNvPicPr>
              <a:picLocks noChangeAspect="1"/>
            </p:cNvPicPr>
            <p:nvPr/>
          </p:nvPicPr>
          <p:blipFill>
            <a:blip r:embed="rId4"/>
            <a:stretch>
              <a:fillRect/>
            </a:stretch>
          </p:blipFill>
          <p:spPr>
            <a:xfrm>
              <a:off x="7037126" y="4016989"/>
              <a:ext cx="3226639" cy="2699359"/>
            </a:xfrm>
            <a:prstGeom prst="rect">
              <a:avLst/>
            </a:prstGeom>
          </p:spPr>
        </p:pic>
        <p:sp>
          <p:nvSpPr>
            <p:cNvPr id="15" name="Rectangle 14">
              <a:extLst>
                <a:ext uri="{FF2B5EF4-FFF2-40B4-BE49-F238E27FC236}">
                  <a16:creationId xmlns:a16="http://schemas.microsoft.com/office/drawing/2014/main" id="{20FCED69-B5D5-4154-806A-365FFCEF3918}"/>
                </a:ext>
              </a:extLst>
            </p:cNvPr>
            <p:cNvSpPr/>
            <p:nvPr/>
          </p:nvSpPr>
          <p:spPr>
            <a:xfrm>
              <a:off x="9356942" y="4163990"/>
              <a:ext cx="906823" cy="459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7" name="Straight Arrow Connector 16">
            <a:extLst>
              <a:ext uri="{FF2B5EF4-FFF2-40B4-BE49-F238E27FC236}">
                <a16:creationId xmlns:a16="http://schemas.microsoft.com/office/drawing/2014/main" id="{D18FBD89-B45F-4F3D-B35E-12F95C94C09F}"/>
              </a:ext>
            </a:extLst>
          </p:cNvPr>
          <p:cNvCxnSpPr>
            <a:cxnSpLocks/>
          </p:cNvCxnSpPr>
          <p:nvPr/>
        </p:nvCxnSpPr>
        <p:spPr>
          <a:xfrm>
            <a:off x="4709114" y="4415044"/>
            <a:ext cx="105285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BFC266E-FEF6-434A-8DE0-CA2D90C699BF}"/>
              </a:ext>
            </a:extLst>
          </p:cNvPr>
          <p:cNvCxnSpPr>
            <a:cxnSpLocks/>
          </p:cNvCxnSpPr>
          <p:nvPr/>
        </p:nvCxnSpPr>
        <p:spPr>
          <a:xfrm>
            <a:off x="4723728" y="4567444"/>
            <a:ext cx="105285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76C7AEC-E830-4168-85AD-E8D001FE10FB}"/>
              </a:ext>
            </a:extLst>
          </p:cNvPr>
          <p:cNvSpPr txBox="1"/>
          <p:nvPr/>
        </p:nvSpPr>
        <p:spPr>
          <a:xfrm>
            <a:off x="6132239" y="3856363"/>
            <a:ext cx="5045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The label will appear like this on your listing: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340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2910-F755-4102-9FA0-676337C285E1}"/>
              </a:ext>
            </a:extLst>
          </p:cNvPr>
          <p:cNvSpPr>
            <a:spLocks noGrp="1"/>
          </p:cNvSpPr>
          <p:nvPr>
            <p:ph type="title"/>
          </p:nvPr>
        </p:nvSpPr>
        <p:spPr/>
        <p:txBody>
          <a:bodyPr/>
          <a:lstStyle/>
          <a:p>
            <a:r>
              <a:rPr lang="en-ZA" dirty="0"/>
              <a:t>f. Price</a:t>
            </a:r>
            <a:endParaRPr lang="en-GB" dirty="0"/>
          </a:p>
        </p:txBody>
      </p:sp>
      <p:pic>
        <p:nvPicPr>
          <p:cNvPr id="4" name="Picture 3">
            <a:extLst>
              <a:ext uri="{FF2B5EF4-FFF2-40B4-BE49-F238E27FC236}">
                <a16:creationId xmlns:a16="http://schemas.microsoft.com/office/drawing/2014/main" id="{E0DFCE9E-B55C-4061-9F38-E91651C0D3EF}"/>
              </a:ext>
            </a:extLst>
          </p:cNvPr>
          <p:cNvPicPr>
            <a:picLocks noChangeAspect="1"/>
          </p:cNvPicPr>
          <p:nvPr/>
        </p:nvPicPr>
        <p:blipFill>
          <a:blip r:embed="rId2"/>
          <a:stretch>
            <a:fillRect/>
          </a:stretch>
        </p:blipFill>
        <p:spPr>
          <a:xfrm>
            <a:off x="698958" y="1878904"/>
            <a:ext cx="10794084" cy="2461260"/>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19C384B-A680-49CF-BA59-EC338A19DEDC}"/>
                  </a:ext>
                </a:extLst>
              </p14:cNvPr>
              <p14:cNvContentPartPr/>
              <p14:nvPr/>
            </p14:nvContentPartPr>
            <p14:xfrm>
              <a:off x="-251186" y="325110"/>
              <a:ext cx="360" cy="360"/>
            </p14:xfrm>
          </p:contentPart>
        </mc:Choice>
        <mc:Fallback xmlns="">
          <p:pic>
            <p:nvPicPr>
              <p:cNvPr id="13" name="Ink 12">
                <a:extLst>
                  <a:ext uri="{FF2B5EF4-FFF2-40B4-BE49-F238E27FC236}">
                    <a16:creationId xmlns:a16="http://schemas.microsoft.com/office/drawing/2014/main" id="{119C384B-A680-49CF-BA59-EC338A19DEDC}"/>
                  </a:ext>
                </a:extLst>
              </p:cNvPr>
              <p:cNvPicPr/>
              <p:nvPr/>
            </p:nvPicPr>
            <p:blipFill>
              <a:blip r:embed="rId4"/>
              <a:stretch>
                <a:fillRect/>
              </a:stretch>
            </p:blipFill>
            <p:spPr>
              <a:xfrm>
                <a:off x="-268826" y="2894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9E4C99CA-804E-4FB6-9355-056C507081F8}"/>
                  </a:ext>
                </a:extLst>
              </p14:cNvPr>
              <p14:cNvContentPartPr/>
              <p14:nvPr/>
            </p14:nvContentPartPr>
            <p14:xfrm>
              <a:off x="2480134" y="3131310"/>
              <a:ext cx="360" cy="360"/>
            </p14:xfrm>
          </p:contentPart>
        </mc:Choice>
        <mc:Fallback xmlns="">
          <p:pic>
            <p:nvPicPr>
              <p:cNvPr id="15" name="Ink 14">
                <a:extLst>
                  <a:ext uri="{FF2B5EF4-FFF2-40B4-BE49-F238E27FC236}">
                    <a16:creationId xmlns:a16="http://schemas.microsoft.com/office/drawing/2014/main" id="{9E4C99CA-804E-4FB6-9355-056C507081F8}"/>
                  </a:ext>
                </a:extLst>
              </p:cNvPr>
              <p:cNvPicPr/>
              <p:nvPr/>
            </p:nvPicPr>
            <p:blipFill>
              <a:blip r:embed="rId4"/>
              <a:stretch>
                <a:fillRect/>
              </a:stretch>
            </p:blipFill>
            <p:spPr>
              <a:xfrm>
                <a:off x="2462134" y="30953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28ADCDEA-2DB9-4587-839A-E7E6055C8490}"/>
                  </a:ext>
                </a:extLst>
              </p14:cNvPr>
              <p14:cNvContentPartPr/>
              <p14:nvPr/>
            </p14:nvContentPartPr>
            <p14:xfrm>
              <a:off x="2417134" y="3118350"/>
              <a:ext cx="128160" cy="64800"/>
            </p14:xfrm>
          </p:contentPart>
        </mc:Choice>
        <mc:Fallback xmlns="">
          <p:pic>
            <p:nvPicPr>
              <p:cNvPr id="16" name="Ink 15">
                <a:extLst>
                  <a:ext uri="{FF2B5EF4-FFF2-40B4-BE49-F238E27FC236}">
                    <a16:creationId xmlns:a16="http://schemas.microsoft.com/office/drawing/2014/main" id="{28ADCDEA-2DB9-4587-839A-E7E6055C8490}"/>
                  </a:ext>
                </a:extLst>
              </p:cNvPr>
              <p:cNvPicPr/>
              <p:nvPr/>
            </p:nvPicPr>
            <p:blipFill>
              <a:blip r:embed="rId7"/>
              <a:stretch>
                <a:fillRect/>
              </a:stretch>
            </p:blipFill>
            <p:spPr>
              <a:xfrm>
                <a:off x="2399134" y="3082710"/>
                <a:ext cx="163800" cy="136440"/>
              </a:xfrm>
              <a:prstGeom prst="rect">
                <a:avLst/>
              </a:prstGeom>
            </p:spPr>
          </p:pic>
        </mc:Fallback>
      </mc:AlternateContent>
      <p:sp>
        <p:nvSpPr>
          <p:cNvPr id="17" name="TextBox 16">
            <a:extLst>
              <a:ext uri="{FF2B5EF4-FFF2-40B4-BE49-F238E27FC236}">
                <a16:creationId xmlns:a16="http://schemas.microsoft.com/office/drawing/2014/main" id="{06CF538D-3FF4-4AD4-9648-8310A2559F57}"/>
              </a:ext>
            </a:extLst>
          </p:cNvPr>
          <p:cNvSpPr txBox="1"/>
          <p:nvPr/>
        </p:nvSpPr>
        <p:spPr>
          <a:xfrm>
            <a:off x="2608294" y="2998484"/>
            <a:ext cx="62880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Putting in a sale/rental price is a compulsory field.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5E09C48-12C8-45C4-96A2-491987D7F213}"/>
              </a:ext>
            </a:extLst>
          </p:cNvPr>
          <p:cNvSpPr txBox="1"/>
          <p:nvPr/>
        </p:nvSpPr>
        <p:spPr>
          <a:xfrm>
            <a:off x="698958" y="4528380"/>
            <a:ext cx="106548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When typing in your price please </a:t>
            </a: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do not </a:t>
            </a: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use </a:t>
            </a: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ANY punctuation </a:t>
            </a: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as the price will not recognise it as a number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C548726-60BA-4662-9248-9DD2FEA38894}"/>
              </a:ext>
            </a:extLst>
          </p:cNvPr>
          <p:cNvSpPr txBox="1"/>
          <p:nvPr/>
        </p:nvSpPr>
        <p:spPr>
          <a:xfrm>
            <a:off x="3319398" y="5362926"/>
            <a:ext cx="1766170" cy="646331"/>
          </a:xfrm>
          <a:prstGeom prst="rect">
            <a:avLst/>
          </a:prstGeom>
          <a:solidFill>
            <a:srgbClr val="FFFF00"/>
          </a:solidFill>
          <a:ln>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2000000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2ACCAF8-6972-46E0-981A-56C09D350327}"/>
              </a:ext>
            </a:extLst>
          </p:cNvPr>
          <p:cNvSpPr txBox="1"/>
          <p:nvPr/>
        </p:nvSpPr>
        <p:spPr>
          <a:xfrm>
            <a:off x="5752327" y="5362927"/>
            <a:ext cx="1766170" cy="1200329"/>
          </a:xfrm>
          <a:prstGeom prst="rect">
            <a:avLst/>
          </a:prstGeom>
          <a:solidFill>
            <a:srgbClr val="FFC000"/>
          </a:solidFill>
          <a:ln>
            <a:solidFill>
              <a:schemeClr val="accent4">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Don’t: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2,000,000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2 000 000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2 000 000. 00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42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2E72-6D54-4CCA-81FD-442A9C950781}"/>
              </a:ext>
            </a:extLst>
          </p:cNvPr>
          <p:cNvSpPr>
            <a:spLocks noGrp="1"/>
          </p:cNvSpPr>
          <p:nvPr>
            <p:ph type="title"/>
          </p:nvPr>
        </p:nvSpPr>
        <p:spPr>
          <a:xfrm>
            <a:off x="0" y="-155010"/>
            <a:ext cx="10515600" cy="1325563"/>
          </a:xfrm>
        </p:spPr>
        <p:txBody>
          <a:bodyPr/>
          <a:lstStyle/>
          <a:p>
            <a:r>
              <a:rPr lang="en-ZA" dirty="0"/>
              <a:t>Save Draft</a:t>
            </a:r>
            <a:endParaRPr lang="en-GB" dirty="0"/>
          </a:p>
        </p:txBody>
      </p:sp>
      <p:sp>
        <p:nvSpPr>
          <p:cNvPr id="3" name="TextBox 2">
            <a:extLst>
              <a:ext uri="{FF2B5EF4-FFF2-40B4-BE49-F238E27FC236}">
                <a16:creationId xmlns:a16="http://schemas.microsoft.com/office/drawing/2014/main" id="{4C75098D-1478-4C50-8044-E000A927BDCE}"/>
              </a:ext>
            </a:extLst>
          </p:cNvPr>
          <p:cNvSpPr txBox="1"/>
          <p:nvPr/>
        </p:nvSpPr>
        <p:spPr>
          <a:xfrm>
            <a:off x="1803748" y="1954060"/>
            <a:ext cx="68154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In-between step 1 and 2 you should save a draft.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To do this you will just click “save as draft” on the top right corner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011643F-4C75-4AED-9821-E70ECF2E437A}"/>
              </a:ext>
            </a:extLst>
          </p:cNvPr>
          <p:cNvGrpSpPr/>
          <p:nvPr/>
        </p:nvGrpSpPr>
        <p:grpSpPr>
          <a:xfrm>
            <a:off x="162838" y="2640728"/>
            <a:ext cx="11921199" cy="1139839"/>
            <a:chOff x="0" y="2640728"/>
            <a:chExt cx="11921199" cy="1139839"/>
          </a:xfrm>
        </p:grpSpPr>
        <p:pic>
          <p:nvPicPr>
            <p:cNvPr id="4" name="Picture 3">
              <a:extLst>
                <a:ext uri="{FF2B5EF4-FFF2-40B4-BE49-F238E27FC236}">
                  <a16:creationId xmlns:a16="http://schemas.microsoft.com/office/drawing/2014/main" id="{341F593D-DA11-4916-98D2-6EEA183A4192}"/>
                </a:ext>
              </a:extLst>
            </p:cNvPr>
            <p:cNvPicPr>
              <a:picLocks noChangeAspect="1"/>
            </p:cNvPicPr>
            <p:nvPr/>
          </p:nvPicPr>
          <p:blipFill rotWithShape="1">
            <a:blip r:embed="rId2"/>
            <a:srcRect t="-4056" r="55017" b="90062"/>
            <a:stretch/>
          </p:blipFill>
          <p:spPr>
            <a:xfrm>
              <a:off x="0" y="2640728"/>
              <a:ext cx="6815429" cy="1139839"/>
            </a:xfrm>
            <a:prstGeom prst="rect">
              <a:avLst/>
            </a:prstGeom>
          </p:spPr>
        </p:pic>
        <p:pic>
          <p:nvPicPr>
            <p:cNvPr id="5" name="Picture 4">
              <a:extLst>
                <a:ext uri="{FF2B5EF4-FFF2-40B4-BE49-F238E27FC236}">
                  <a16:creationId xmlns:a16="http://schemas.microsoft.com/office/drawing/2014/main" id="{0D3CFCD2-0944-4AC4-93BA-2EA440CBA20F}"/>
                </a:ext>
              </a:extLst>
            </p:cNvPr>
            <p:cNvPicPr>
              <a:picLocks noChangeAspect="1"/>
            </p:cNvPicPr>
            <p:nvPr/>
          </p:nvPicPr>
          <p:blipFill rotWithShape="1">
            <a:blip r:embed="rId2"/>
            <a:srcRect l="45735" b="91415"/>
            <a:stretch/>
          </p:blipFill>
          <p:spPr>
            <a:xfrm>
              <a:off x="1616888" y="2882179"/>
              <a:ext cx="10304311" cy="876467"/>
            </a:xfrm>
            <a:prstGeom prst="rect">
              <a:avLst/>
            </a:prstGeom>
          </p:spPr>
        </p:pic>
      </p:grpSp>
      <p:sp>
        <p:nvSpPr>
          <p:cNvPr id="7" name="Rectangle 6">
            <a:extLst>
              <a:ext uri="{FF2B5EF4-FFF2-40B4-BE49-F238E27FC236}">
                <a16:creationId xmlns:a16="http://schemas.microsoft.com/office/drawing/2014/main" id="{DB654E49-60E0-4F3F-B4EF-481674B91FA5}"/>
              </a:ext>
            </a:extLst>
          </p:cNvPr>
          <p:cNvSpPr/>
          <p:nvPr/>
        </p:nvSpPr>
        <p:spPr>
          <a:xfrm>
            <a:off x="10647123" y="2981041"/>
            <a:ext cx="1382039" cy="4479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07CD79-C84F-4A44-83DC-7A36E36873FF}"/>
              </a:ext>
            </a:extLst>
          </p:cNvPr>
          <p:cNvSpPr txBox="1"/>
          <p:nvPr/>
        </p:nvSpPr>
        <p:spPr>
          <a:xfrm>
            <a:off x="278296" y="3820904"/>
            <a:ext cx="11423373" cy="1200329"/>
          </a:xfrm>
          <a:prstGeom prst="rect">
            <a:avLst/>
          </a:prstGeom>
          <a:noFill/>
        </p:spPr>
        <p:txBody>
          <a:bodyPr wrap="square">
            <a:spAutoFit/>
          </a:bodyPr>
          <a:lstStyle/>
          <a:p>
            <a:pPr marL="542925"/>
            <a:r>
              <a:rPr lang="en-ZA" sz="1800" dirty="0">
                <a:effectLst/>
                <a:latin typeface="Calibri" panose="020F0502020204030204" pitchFamily="34" charset="0"/>
                <a:ea typeface="Calibri" panose="020F0502020204030204" pitchFamily="34" charset="0"/>
              </a:rPr>
              <a:t>Before Saving your final listings and sending it on to Management for approval, save it as a draft. Go to the properties section and click on the Property Image. This will open the listing and show you what it will look like once it is Published on the website. Check that you are happy with how you have created your advert. If you need to make changes you can do so and then submit.</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2466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3F3B74-3C16-404E-87A4-A5CF06B26183}"/>
              </a:ext>
            </a:extLst>
          </p:cNvPr>
          <p:cNvSpPr txBox="1">
            <a:spLocks/>
          </p:cNvSpPr>
          <p:nvPr/>
        </p:nvSpPr>
        <p:spPr>
          <a:xfrm>
            <a:off x="0" y="-1985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t>Step 1: Logging In </a:t>
            </a:r>
            <a:endParaRPr lang="en-GB" dirty="0"/>
          </a:p>
        </p:txBody>
      </p:sp>
      <p:sp>
        <p:nvSpPr>
          <p:cNvPr id="5" name="TextBox 4">
            <a:extLst>
              <a:ext uri="{FF2B5EF4-FFF2-40B4-BE49-F238E27FC236}">
                <a16:creationId xmlns:a16="http://schemas.microsoft.com/office/drawing/2014/main" id="{FC7AFB5C-530E-40BC-A879-B8D0FDB894AC}"/>
              </a:ext>
            </a:extLst>
          </p:cNvPr>
          <p:cNvSpPr txBox="1"/>
          <p:nvPr/>
        </p:nvSpPr>
        <p:spPr>
          <a:xfrm>
            <a:off x="363255" y="939452"/>
            <a:ext cx="11465490" cy="369332"/>
          </a:xfrm>
          <a:prstGeom prst="rect">
            <a:avLst/>
          </a:prstGeom>
          <a:noFill/>
        </p:spPr>
        <p:txBody>
          <a:bodyPr wrap="square" rtlCol="0">
            <a:spAutoFit/>
          </a:bodyPr>
          <a:lstStyle/>
          <a:p>
            <a:r>
              <a:rPr lang="en-ZA" dirty="0"/>
              <a:t>Once you have logged In you will be redirected to you board.</a:t>
            </a:r>
            <a:endParaRPr lang="en-GB" dirty="0"/>
          </a:p>
        </p:txBody>
      </p:sp>
      <p:pic>
        <p:nvPicPr>
          <p:cNvPr id="13" name="Picture 12">
            <a:extLst>
              <a:ext uri="{FF2B5EF4-FFF2-40B4-BE49-F238E27FC236}">
                <a16:creationId xmlns:a16="http://schemas.microsoft.com/office/drawing/2014/main" id="{159E99B7-37EE-4DE1-8477-273BB0D0A056}"/>
              </a:ext>
            </a:extLst>
          </p:cNvPr>
          <p:cNvPicPr>
            <a:picLocks noChangeAspect="1"/>
          </p:cNvPicPr>
          <p:nvPr/>
        </p:nvPicPr>
        <p:blipFill>
          <a:blip r:embed="rId2"/>
          <a:stretch>
            <a:fillRect/>
          </a:stretch>
        </p:blipFill>
        <p:spPr>
          <a:xfrm>
            <a:off x="1159356" y="1308784"/>
            <a:ext cx="1533739" cy="5382376"/>
          </a:xfrm>
          <a:prstGeom prst="rect">
            <a:avLst/>
          </a:prstGeom>
        </p:spPr>
      </p:pic>
      <p:sp>
        <p:nvSpPr>
          <p:cNvPr id="14" name="TextBox 13">
            <a:extLst>
              <a:ext uri="{FF2B5EF4-FFF2-40B4-BE49-F238E27FC236}">
                <a16:creationId xmlns:a16="http://schemas.microsoft.com/office/drawing/2014/main" id="{4069C7CD-1896-48E1-B502-E1136B9414DD}"/>
              </a:ext>
            </a:extLst>
          </p:cNvPr>
          <p:cNvSpPr txBox="1"/>
          <p:nvPr/>
        </p:nvSpPr>
        <p:spPr>
          <a:xfrm>
            <a:off x="2693095" y="2859037"/>
            <a:ext cx="9135649" cy="369332"/>
          </a:xfrm>
          <a:prstGeom prst="rect">
            <a:avLst/>
          </a:prstGeom>
          <a:noFill/>
        </p:spPr>
        <p:txBody>
          <a:bodyPr wrap="square" rtlCol="0">
            <a:spAutoFit/>
          </a:bodyPr>
          <a:lstStyle/>
          <a:p>
            <a:r>
              <a:rPr lang="en-ZA" dirty="0"/>
              <a:t>On the left hand side you will  find different areas where you can access different features. </a:t>
            </a:r>
            <a:endParaRPr lang="en-GB" dirty="0"/>
          </a:p>
        </p:txBody>
      </p:sp>
      <p:sp>
        <p:nvSpPr>
          <p:cNvPr id="16" name="TextBox 15">
            <a:extLst>
              <a:ext uri="{FF2B5EF4-FFF2-40B4-BE49-F238E27FC236}">
                <a16:creationId xmlns:a16="http://schemas.microsoft.com/office/drawing/2014/main" id="{179994F3-B691-46BD-9216-6AE1F2D015D0}"/>
              </a:ext>
            </a:extLst>
          </p:cNvPr>
          <p:cNvSpPr txBox="1"/>
          <p:nvPr/>
        </p:nvSpPr>
        <p:spPr>
          <a:xfrm>
            <a:off x="1280584" y="3228368"/>
            <a:ext cx="769441" cy="274374"/>
          </a:xfrm>
          <a:prstGeom prst="rect">
            <a:avLst/>
          </a:prstGeom>
          <a:noFill/>
          <a:ln w="19050">
            <a:solidFill>
              <a:srgbClr val="FF0000"/>
            </a:solidFill>
          </a:ln>
        </p:spPr>
        <p:txBody>
          <a:bodyPr wrap="square" rtlCol="0">
            <a:spAutoFit/>
          </a:bodyPr>
          <a:lstStyle/>
          <a:p>
            <a:endParaRPr lang="en-GB" dirty="0"/>
          </a:p>
        </p:txBody>
      </p:sp>
      <p:sp>
        <p:nvSpPr>
          <p:cNvPr id="21" name="TextBox 20">
            <a:extLst>
              <a:ext uri="{FF2B5EF4-FFF2-40B4-BE49-F238E27FC236}">
                <a16:creationId xmlns:a16="http://schemas.microsoft.com/office/drawing/2014/main" id="{75070A84-EF0B-48CC-8C37-3F03C8FE8024}"/>
              </a:ext>
            </a:extLst>
          </p:cNvPr>
          <p:cNvSpPr txBox="1"/>
          <p:nvPr/>
        </p:nvSpPr>
        <p:spPr>
          <a:xfrm>
            <a:off x="1280584" y="3551264"/>
            <a:ext cx="769441" cy="274374"/>
          </a:xfrm>
          <a:prstGeom prst="rect">
            <a:avLst/>
          </a:prstGeom>
          <a:noFill/>
          <a:ln w="19050">
            <a:solidFill>
              <a:srgbClr val="FF0000"/>
            </a:solidFill>
          </a:ln>
        </p:spPr>
        <p:txBody>
          <a:bodyPr wrap="square" rtlCol="0">
            <a:spAutoFit/>
          </a:bodyPr>
          <a:lstStyle/>
          <a:p>
            <a:endParaRPr lang="en-GB" dirty="0"/>
          </a:p>
        </p:txBody>
      </p:sp>
      <p:sp>
        <p:nvSpPr>
          <p:cNvPr id="22" name="TextBox 21">
            <a:extLst>
              <a:ext uri="{FF2B5EF4-FFF2-40B4-BE49-F238E27FC236}">
                <a16:creationId xmlns:a16="http://schemas.microsoft.com/office/drawing/2014/main" id="{252B0287-763E-49B2-9E77-28FC79F39F15}"/>
              </a:ext>
            </a:extLst>
          </p:cNvPr>
          <p:cNvSpPr txBox="1"/>
          <p:nvPr/>
        </p:nvSpPr>
        <p:spPr>
          <a:xfrm>
            <a:off x="1291738" y="3874647"/>
            <a:ext cx="1072321" cy="274374"/>
          </a:xfrm>
          <a:prstGeom prst="rect">
            <a:avLst/>
          </a:prstGeom>
          <a:noFill/>
          <a:ln w="19050">
            <a:solidFill>
              <a:srgbClr val="FF0000"/>
            </a:solidFill>
          </a:ln>
        </p:spPr>
        <p:txBody>
          <a:bodyPr wrap="square" rtlCol="0">
            <a:spAutoFit/>
          </a:bodyPr>
          <a:lstStyle/>
          <a:p>
            <a:endParaRPr lang="en-GB" dirty="0"/>
          </a:p>
        </p:txBody>
      </p:sp>
      <p:sp>
        <p:nvSpPr>
          <p:cNvPr id="23" name="TextBox 22">
            <a:extLst>
              <a:ext uri="{FF2B5EF4-FFF2-40B4-BE49-F238E27FC236}">
                <a16:creationId xmlns:a16="http://schemas.microsoft.com/office/drawing/2014/main" id="{AE3DB7D8-9767-4844-8C76-F6B2D15EA408}"/>
              </a:ext>
            </a:extLst>
          </p:cNvPr>
          <p:cNvSpPr txBox="1"/>
          <p:nvPr/>
        </p:nvSpPr>
        <p:spPr>
          <a:xfrm>
            <a:off x="1291738" y="4506124"/>
            <a:ext cx="1213569" cy="274374"/>
          </a:xfrm>
          <a:prstGeom prst="rect">
            <a:avLst/>
          </a:prstGeom>
          <a:noFill/>
          <a:ln w="19050">
            <a:solidFill>
              <a:srgbClr val="FF0000"/>
            </a:solidFill>
          </a:ln>
        </p:spPr>
        <p:txBody>
          <a:bodyPr wrap="square" rtlCol="0">
            <a:spAutoFit/>
          </a:bodyPr>
          <a:lstStyle/>
          <a:p>
            <a:endParaRPr lang="en-GB" dirty="0"/>
          </a:p>
        </p:txBody>
      </p:sp>
      <p:sp>
        <p:nvSpPr>
          <p:cNvPr id="25" name="TextBox 24">
            <a:extLst>
              <a:ext uri="{FF2B5EF4-FFF2-40B4-BE49-F238E27FC236}">
                <a16:creationId xmlns:a16="http://schemas.microsoft.com/office/drawing/2014/main" id="{20B4A6A6-A27C-4D31-A71B-ECCA9E9D8555}"/>
              </a:ext>
            </a:extLst>
          </p:cNvPr>
          <p:cNvSpPr txBox="1"/>
          <p:nvPr/>
        </p:nvSpPr>
        <p:spPr>
          <a:xfrm>
            <a:off x="1280584" y="4190385"/>
            <a:ext cx="769441" cy="274374"/>
          </a:xfrm>
          <a:prstGeom prst="rect">
            <a:avLst/>
          </a:prstGeom>
          <a:noFill/>
          <a:ln w="19050">
            <a:solidFill>
              <a:srgbClr val="FF0000"/>
            </a:solidFill>
          </a:ln>
        </p:spPr>
        <p:txBody>
          <a:bodyPr wrap="square" rtlCol="0">
            <a:spAutoFit/>
          </a:bodyPr>
          <a:lstStyle/>
          <a:p>
            <a:endParaRPr lang="en-GB" dirty="0"/>
          </a:p>
        </p:txBody>
      </p:sp>
      <p:sp>
        <p:nvSpPr>
          <p:cNvPr id="26" name="TextBox 25">
            <a:extLst>
              <a:ext uri="{FF2B5EF4-FFF2-40B4-BE49-F238E27FC236}">
                <a16:creationId xmlns:a16="http://schemas.microsoft.com/office/drawing/2014/main" id="{8652C05C-1648-436A-A855-9734F9D77F96}"/>
              </a:ext>
            </a:extLst>
          </p:cNvPr>
          <p:cNvSpPr txBox="1"/>
          <p:nvPr/>
        </p:nvSpPr>
        <p:spPr>
          <a:xfrm>
            <a:off x="1280584" y="5440772"/>
            <a:ext cx="769441" cy="274374"/>
          </a:xfrm>
          <a:prstGeom prst="rect">
            <a:avLst/>
          </a:prstGeom>
          <a:noFill/>
          <a:ln w="19050">
            <a:solidFill>
              <a:srgbClr val="FF0000"/>
            </a:solidFill>
          </a:ln>
        </p:spPr>
        <p:txBody>
          <a:bodyPr wrap="square" rtlCol="0">
            <a:spAutoFit/>
          </a:bodyPr>
          <a:lstStyle/>
          <a:p>
            <a:endParaRPr lang="en-GB" dirty="0"/>
          </a:p>
        </p:txBody>
      </p:sp>
      <p:sp>
        <p:nvSpPr>
          <p:cNvPr id="27" name="Rectangle 26">
            <a:extLst>
              <a:ext uri="{FF2B5EF4-FFF2-40B4-BE49-F238E27FC236}">
                <a16:creationId xmlns:a16="http://schemas.microsoft.com/office/drawing/2014/main" id="{D00F3656-86F7-436F-8099-C53E9D3CE03D}"/>
              </a:ext>
            </a:extLst>
          </p:cNvPr>
          <p:cNvSpPr/>
          <p:nvPr/>
        </p:nvSpPr>
        <p:spPr>
          <a:xfrm>
            <a:off x="1280584" y="4855448"/>
            <a:ext cx="1224723" cy="511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2E67554-D9EC-4C7D-B7F9-BE253C4372EF}"/>
              </a:ext>
            </a:extLst>
          </p:cNvPr>
          <p:cNvSpPr/>
          <p:nvPr/>
        </p:nvSpPr>
        <p:spPr>
          <a:xfrm>
            <a:off x="1275006" y="5813090"/>
            <a:ext cx="1089053" cy="2555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73BC57D-7AD9-41BC-B01B-7A88F58138F7}"/>
              </a:ext>
            </a:extLst>
          </p:cNvPr>
          <p:cNvSpPr/>
          <p:nvPr/>
        </p:nvSpPr>
        <p:spPr>
          <a:xfrm>
            <a:off x="1269431" y="6122616"/>
            <a:ext cx="851678" cy="2555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F2F2D7B-5FC2-4B84-9AC2-745AF83FA566}"/>
              </a:ext>
            </a:extLst>
          </p:cNvPr>
          <p:cNvSpPr/>
          <p:nvPr/>
        </p:nvSpPr>
        <p:spPr>
          <a:xfrm>
            <a:off x="1291738" y="6440333"/>
            <a:ext cx="851678" cy="2555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a:extLst>
              <a:ext uri="{FF2B5EF4-FFF2-40B4-BE49-F238E27FC236}">
                <a16:creationId xmlns:a16="http://schemas.microsoft.com/office/drawing/2014/main" id="{1B1776D9-FC5A-4DDB-942F-CFBF4A0344E0}"/>
              </a:ext>
            </a:extLst>
          </p:cNvPr>
          <p:cNvCxnSpPr>
            <a:stCxn id="16" idx="1"/>
          </p:cNvCxnSpPr>
          <p:nvPr/>
        </p:nvCxnSpPr>
        <p:spPr>
          <a:xfrm flipH="1" flipV="1">
            <a:off x="734518" y="3228368"/>
            <a:ext cx="546066" cy="1371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50D6AB1-A833-429F-B375-786AD920A8CD}"/>
              </a:ext>
            </a:extLst>
          </p:cNvPr>
          <p:cNvCxnSpPr>
            <a:cxnSpLocks/>
            <a:stCxn id="21" idx="3"/>
          </p:cNvCxnSpPr>
          <p:nvPr/>
        </p:nvCxnSpPr>
        <p:spPr>
          <a:xfrm>
            <a:off x="2050025" y="3688451"/>
            <a:ext cx="796101" cy="678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0A9EF3F-741B-4934-9D71-B9C46608DFE0}"/>
              </a:ext>
            </a:extLst>
          </p:cNvPr>
          <p:cNvCxnSpPr>
            <a:cxnSpLocks/>
          </p:cNvCxnSpPr>
          <p:nvPr/>
        </p:nvCxnSpPr>
        <p:spPr>
          <a:xfrm>
            <a:off x="2050025" y="4347372"/>
            <a:ext cx="796101" cy="678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4919F3D-AA04-426A-8929-743D9051738F}"/>
              </a:ext>
            </a:extLst>
          </p:cNvPr>
          <p:cNvCxnSpPr>
            <a:cxnSpLocks/>
          </p:cNvCxnSpPr>
          <p:nvPr/>
        </p:nvCxnSpPr>
        <p:spPr>
          <a:xfrm>
            <a:off x="2512633" y="5166835"/>
            <a:ext cx="796101" cy="678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C559F8A-EF08-4637-A10E-081C96DCF6CC}"/>
              </a:ext>
            </a:extLst>
          </p:cNvPr>
          <p:cNvCxnSpPr>
            <a:cxnSpLocks/>
          </p:cNvCxnSpPr>
          <p:nvPr/>
        </p:nvCxnSpPr>
        <p:spPr>
          <a:xfrm>
            <a:off x="2364059" y="5940848"/>
            <a:ext cx="796101" cy="678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48E9138-C1E5-4229-ABA9-4703533439DB}"/>
              </a:ext>
            </a:extLst>
          </p:cNvPr>
          <p:cNvCxnSpPr>
            <a:cxnSpLocks/>
          </p:cNvCxnSpPr>
          <p:nvPr/>
        </p:nvCxnSpPr>
        <p:spPr>
          <a:xfrm>
            <a:off x="2121109" y="6542812"/>
            <a:ext cx="796101" cy="678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AE5CE2A-BF44-42E5-A73C-D3AC3A31C017}"/>
              </a:ext>
            </a:extLst>
          </p:cNvPr>
          <p:cNvCxnSpPr>
            <a:cxnSpLocks/>
          </p:cNvCxnSpPr>
          <p:nvPr/>
        </p:nvCxnSpPr>
        <p:spPr>
          <a:xfrm flipH="1" flipV="1">
            <a:off x="692291" y="4030908"/>
            <a:ext cx="588293" cy="38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DD4FCF0-63A9-4B4E-B17C-E746B49F6F57}"/>
              </a:ext>
            </a:extLst>
          </p:cNvPr>
          <p:cNvCxnSpPr>
            <a:cxnSpLocks/>
          </p:cNvCxnSpPr>
          <p:nvPr/>
        </p:nvCxnSpPr>
        <p:spPr>
          <a:xfrm flipH="1" flipV="1">
            <a:off x="703445" y="4662743"/>
            <a:ext cx="588293" cy="38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3BCE16A-6826-47CA-AB8E-94C982F83FA7}"/>
              </a:ext>
            </a:extLst>
          </p:cNvPr>
          <p:cNvCxnSpPr>
            <a:cxnSpLocks/>
          </p:cNvCxnSpPr>
          <p:nvPr/>
        </p:nvCxnSpPr>
        <p:spPr>
          <a:xfrm flipH="1" flipV="1">
            <a:off x="703445" y="5597754"/>
            <a:ext cx="588293" cy="38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90F7EAD-CCD0-44C6-AC49-2D4D9670DB58}"/>
              </a:ext>
            </a:extLst>
          </p:cNvPr>
          <p:cNvCxnSpPr>
            <a:cxnSpLocks/>
            <a:endCxn id="53" idx="3"/>
          </p:cNvCxnSpPr>
          <p:nvPr/>
        </p:nvCxnSpPr>
        <p:spPr>
          <a:xfrm flipH="1" flipV="1">
            <a:off x="858772" y="6237345"/>
            <a:ext cx="410660" cy="190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278AB7F-4744-48A4-A5EC-44B0DF852CAB}"/>
              </a:ext>
            </a:extLst>
          </p:cNvPr>
          <p:cNvSpPr txBox="1"/>
          <p:nvPr/>
        </p:nvSpPr>
        <p:spPr>
          <a:xfrm>
            <a:off x="50211" y="3031760"/>
            <a:ext cx="927008" cy="369332"/>
          </a:xfrm>
          <a:prstGeom prst="rect">
            <a:avLst/>
          </a:prstGeom>
          <a:noFill/>
        </p:spPr>
        <p:txBody>
          <a:bodyPr wrap="square" rtlCol="0">
            <a:spAutoFit/>
          </a:bodyPr>
          <a:lstStyle/>
          <a:p>
            <a:r>
              <a:rPr lang="en-ZA" dirty="0"/>
              <a:t>Step 2</a:t>
            </a:r>
            <a:endParaRPr lang="en-GB" dirty="0"/>
          </a:p>
        </p:txBody>
      </p:sp>
      <p:sp>
        <p:nvSpPr>
          <p:cNvPr id="46" name="TextBox 45">
            <a:extLst>
              <a:ext uri="{FF2B5EF4-FFF2-40B4-BE49-F238E27FC236}">
                <a16:creationId xmlns:a16="http://schemas.microsoft.com/office/drawing/2014/main" id="{38E15652-F031-4C2D-AD7F-2DD853D311C9}"/>
              </a:ext>
            </a:extLst>
          </p:cNvPr>
          <p:cNvSpPr txBox="1"/>
          <p:nvPr/>
        </p:nvSpPr>
        <p:spPr>
          <a:xfrm>
            <a:off x="2800618" y="3551264"/>
            <a:ext cx="927008" cy="369332"/>
          </a:xfrm>
          <a:prstGeom prst="rect">
            <a:avLst/>
          </a:prstGeom>
          <a:noFill/>
        </p:spPr>
        <p:txBody>
          <a:bodyPr wrap="square" rtlCol="0">
            <a:spAutoFit/>
          </a:bodyPr>
          <a:lstStyle/>
          <a:p>
            <a:r>
              <a:rPr lang="en-ZA" dirty="0"/>
              <a:t>Step 3</a:t>
            </a:r>
            <a:endParaRPr lang="en-GB" dirty="0"/>
          </a:p>
        </p:txBody>
      </p:sp>
      <p:sp>
        <p:nvSpPr>
          <p:cNvPr id="47" name="TextBox 46">
            <a:extLst>
              <a:ext uri="{FF2B5EF4-FFF2-40B4-BE49-F238E27FC236}">
                <a16:creationId xmlns:a16="http://schemas.microsoft.com/office/drawing/2014/main" id="{C8D7C964-2197-4F05-BF76-481505DEF0A3}"/>
              </a:ext>
            </a:extLst>
          </p:cNvPr>
          <p:cNvSpPr txBox="1"/>
          <p:nvPr/>
        </p:nvSpPr>
        <p:spPr>
          <a:xfrm>
            <a:off x="-6761" y="3821053"/>
            <a:ext cx="927008" cy="369332"/>
          </a:xfrm>
          <a:prstGeom prst="rect">
            <a:avLst/>
          </a:prstGeom>
          <a:noFill/>
        </p:spPr>
        <p:txBody>
          <a:bodyPr wrap="square" rtlCol="0">
            <a:spAutoFit/>
          </a:bodyPr>
          <a:lstStyle/>
          <a:p>
            <a:r>
              <a:rPr lang="en-ZA" dirty="0"/>
              <a:t>Step 4</a:t>
            </a:r>
            <a:endParaRPr lang="en-GB" dirty="0"/>
          </a:p>
        </p:txBody>
      </p:sp>
      <p:sp>
        <p:nvSpPr>
          <p:cNvPr id="48" name="TextBox 47">
            <a:extLst>
              <a:ext uri="{FF2B5EF4-FFF2-40B4-BE49-F238E27FC236}">
                <a16:creationId xmlns:a16="http://schemas.microsoft.com/office/drawing/2014/main" id="{3C7B0D9E-05C3-4FDC-A0EE-FA91D4246683}"/>
              </a:ext>
            </a:extLst>
          </p:cNvPr>
          <p:cNvSpPr txBox="1"/>
          <p:nvPr/>
        </p:nvSpPr>
        <p:spPr>
          <a:xfrm>
            <a:off x="2825477" y="4196012"/>
            <a:ext cx="927008" cy="369332"/>
          </a:xfrm>
          <a:prstGeom prst="rect">
            <a:avLst/>
          </a:prstGeom>
          <a:noFill/>
        </p:spPr>
        <p:txBody>
          <a:bodyPr wrap="square" rtlCol="0">
            <a:spAutoFit/>
          </a:bodyPr>
          <a:lstStyle/>
          <a:p>
            <a:r>
              <a:rPr lang="en-ZA" dirty="0"/>
              <a:t>Step 5</a:t>
            </a:r>
            <a:endParaRPr lang="en-GB" dirty="0"/>
          </a:p>
        </p:txBody>
      </p:sp>
      <p:sp>
        <p:nvSpPr>
          <p:cNvPr id="49" name="TextBox 48">
            <a:extLst>
              <a:ext uri="{FF2B5EF4-FFF2-40B4-BE49-F238E27FC236}">
                <a16:creationId xmlns:a16="http://schemas.microsoft.com/office/drawing/2014/main" id="{86FAD9EF-4DE1-4576-B88B-28A94F70E5CA}"/>
              </a:ext>
            </a:extLst>
          </p:cNvPr>
          <p:cNvSpPr txBox="1"/>
          <p:nvPr/>
        </p:nvSpPr>
        <p:spPr>
          <a:xfrm>
            <a:off x="0" y="4435469"/>
            <a:ext cx="927008" cy="369332"/>
          </a:xfrm>
          <a:prstGeom prst="rect">
            <a:avLst/>
          </a:prstGeom>
          <a:noFill/>
        </p:spPr>
        <p:txBody>
          <a:bodyPr wrap="square" rtlCol="0">
            <a:spAutoFit/>
          </a:bodyPr>
          <a:lstStyle/>
          <a:p>
            <a:r>
              <a:rPr lang="en-ZA" dirty="0"/>
              <a:t>Step 6</a:t>
            </a:r>
            <a:endParaRPr lang="en-GB" dirty="0"/>
          </a:p>
        </p:txBody>
      </p:sp>
      <p:sp>
        <p:nvSpPr>
          <p:cNvPr id="50" name="TextBox 49">
            <a:extLst>
              <a:ext uri="{FF2B5EF4-FFF2-40B4-BE49-F238E27FC236}">
                <a16:creationId xmlns:a16="http://schemas.microsoft.com/office/drawing/2014/main" id="{8199D32B-D2D9-42BC-B6F9-D3FCB07AE30A}"/>
              </a:ext>
            </a:extLst>
          </p:cNvPr>
          <p:cNvSpPr txBox="1"/>
          <p:nvPr/>
        </p:nvSpPr>
        <p:spPr>
          <a:xfrm>
            <a:off x="3259923" y="5050037"/>
            <a:ext cx="927008" cy="369332"/>
          </a:xfrm>
          <a:prstGeom prst="rect">
            <a:avLst/>
          </a:prstGeom>
          <a:noFill/>
        </p:spPr>
        <p:txBody>
          <a:bodyPr wrap="square" rtlCol="0">
            <a:spAutoFit/>
          </a:bodyPr>
          <a:lstStyle/>
          <a:p>
            <a:r>
              <a:rPr lang="en-ZA" dirty="0"/>
              <a:t>Step 7</a:t>
            </a:r>
            <a:endParaRPr lang="en-GB" dirty="0"/>
          </a:p>
        </p:txBody>
      </p:sp>
      <p:sp>
        <p:nvSpPr>
          <p:cNvPr id="51" name="TextBox 50">
            <a:extLst>
              <a:ext uri="{FF2B5EF4-FFF2-40B4-BE49-F238E27FC236}">
                <a16:creationId xmlns:a16="http://schemas.microsoft.com/office/drawing/2014/main" id="{E1FBBFA2-6E62-4709-AB94-835734757E95}"/>
              </a:ext>
            </a:extLst>
          </p:cNvPr>
          <p:cNvSpPr txBox="1"/>
          <p:nvPr/>
        </p:nvSpPr>
        <p:spPr>
          <a:xfrm>
            <a:off x="-6761" y="5393293"/>
            <a:ext cx="927008" cy="369332"/>
          </a:xfrm>
          <a:prstGeom prst="rect">
            <a:avLst/>
          </a:prstGeom>
          <a:noFill/>
        </p:spPr>
        <p:txBody>
          <a:bodyPr wrap="square" rtlCol="0">
            <a:spAutoFit/>
          </a:bodyPr>
          <a:lstStyle/>
          <a:p>
            <a:r>
              <a:rPr lang="en-ZA" dirty="0"/>
              <a:t>Step 8</a:t>
            </a:r>
            <a:endParaRPr lang="en-GB" dirty="0"/>
          </a:p>
        </p:txBody>
      </p:sp>
      <p:sp>
        <p:nvSpPr>
          <p:cNvPr id="52" name="TextBox 51">
            <a:extLst>
              <a:ext uri="{FF2B5EF4-FFF2-40B4-BE49-F238E27FC236}">
                <a16:creationId xmlns:a16="http://schemas.microsoft.com/office/drawing/2014/main" id="{F2F5E817-ADFA-484E-B81B-7966EC144204}"/>
              </a:ext>
            </a:extLst>
          </p:cNvPr>
          <p:cNvSpPr txBox="1"/>
          <p:nvPr/>
        </p:nvSpPr>
        <p:spPr>
          <a:xfrm>
            <a:off x="3151691" y="5790116"/>
            <a:ext cx="927008" cy="369332"/>
          </a:xfrm>
          <a:prstGeom prst="rect">
            <a:avLst/>
          </a:prstGeom>
          <a:noFill/>
        </p:spPr>
        <p:txBody>
          <a:bodyPr wrap="square" rtlCol="0">
            <a:spAutoFit/>
          </a:bodyPr>
          <a:lstStyle/>
          <a:p>
            <a:r>
              <a:rPr lang="en-ZA" dirty="0"/>
              <a:t>Step 9</a:t>
            </a:r>
            <a:endParaRPr lang="en-GB" dirty="0"/>
          </a:p>
        </p:txBody>
      </p:sp>
      <p:sp>
        <p:nvSpPr>
          <p:cNvPr id="53" name="TextBox 52">
            <a:extLst>
              <a:ext uri="{FF2B5EF4-FFF2-40B4-BE49-F238E27FC236}">
                <a16:creationId xmlns:a16="http://schemas.microsoft.com/office/drawing/2014/main" id="{56221229-5A5D-4226-A304-078748E8AB40}"/>
              </a:ext>
            </a:extLst>
          </p:cNvPr>
          <p:cNvSpPr txBox="1"/>
          <p:nvPr/>
        </p:nvSpPr>
        <p:spPr>
          <a:xfrm>
            <a:off x="-68236" y="6052679"/>
            <a:ext cx="927008" cy="369332"/>
          </a:xfrm>
          <a:prstGeom prst="rect">
            <a:avLst/>
          </a:prstGeom>
          <a:noFill/>
        </p:spPr>
        <p:txBody>
          <a:bodyPr wrap="square" rtlCol="0">
            <a:spAutoFit/>
          </a:bodyPr>
          <a:lstStyle/>
          <a:p>
            <a:r>
              <a:rPr lang="en-ZA" dirty="0"/>
              <a:t>Step 10</a:t>
            </a:r>
            <a:endParaRPr lang="en-GB" dirty="0"/>
          </a:p>
        </p:txBody>
      </p:sp>
      <p:sp>
        <p:nvSpPr>
          <p:cNvPr id="55" name="TextBox 54">
            <a:extLst>
              <a:ext uri="{FF2B5EF4-FFF2-40B4-BE49-F238E27FC236}">
                <a16:creationId xmlns:a16="http://schemas.microsoft.com/office/drawing/2014/main" id="{16CFAA95-3824-47D4-BE36-67BC4CC012C3}"/>
              </a:ext>
            </a:extLst>
          </p:cNvPr>
          <p:cNvSpPr txBox="1"/>
          <p:nvPr/>
        </p:nvSpPr>
        <p:spPr>
          <a:xfrm>
            <a:off x="2869111" y="6400885"/>
            <a:ext cx="927008" cy="369332"/>
          </a:xfrm>
          <a:prstGeom prst="rect">
            <a:avLst/>
          </a:prstGeom>
          <a:noFill/>
        </p:spPr>
        <p:txBody>
          <a:bodyPr wrap="square" rtlCol="0">
            <a:spAutoFit/>
          </a:bodyPr>
          <a:lstStyle/>
          <a:p>
            <a:r>
              <a:rPr lang="en-ZA" dirty="0"/>
              <a:t>Step 11</a:t>
            </a:r>
            <a:endParaRPr lang="en-GB" dirty="0"/>
          </a:p>
        </p:txBody>
      </p:sp>
    </p:spTree>
    <p:extLst>
      <p:ext uri="{BB962C8B-B14F-4D97-AF65-F5344CB8AC3E}">
        <p14:creationId xmlns:p14="http://schemas.microsoft.com/office/powerpoint/2010/main" val="388972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8E37-8E48-4A9F-809D-F6BD40166928}"/>
              </a:ext>
            </a:extLst>
          </p:cNvPr>
          <p:cNvSpPr>
            <a:spLocks noGrp="1"/>
          </p:cNvSpPr>
          <p:nvPr>
            <p:ph type="title"/>
          </p:nvPr>
        </p:nvSpPr>
        <p:spPr>
          <a:xfrm>
            <a:off x="99164" y="-66369"/>
            <a:ext cx="10515600" cy="1325563"/>
          </a:xfrm>
        </p:spPr>
        <p:txBody>
          <a:bodyPr/>
          <a:lstStyle/>
          <a:p>
            <a:r>
              <a:rPr lang="en-ZA" dirty="0"/>
              <a:t>a. Location  </a:t>
            </a:r>
            <a:endParaRPr lang="en-GB" dirty="0"/>
          </a:p>
        </p:txBody>
      </p:sp>
      <p:grpSp>
        <p:nvGrpSpPr>
          <p:cNvPr id="11" name="Group 10">
            <a:extLst>
              <a:ext uri="{FF2B5EF4-FFF2-40B4-BE49-F238E27FC236}">
                <a16:creationId xmlns:a16="http://schemas.microsoft.com/office/drawing/2014/main" id="{9D51AA3D-2BC1-43C7-826C-B03170D7619F}"/>
              </a:ext>
            </a:extLst>
          </p:cNvPr>
          <p:cNvGrpSpPr/>
          <p:nvPr/>
        </p:nvGrpSpPr>
        <p:grpSpPr>
          <a:xfrm>
            <a:off x="710788" y="1813414"/>
            <a:ext cx="10269383" cy="3581900"/>
            <a:chOff x="961308" y="1813414"/>
            <a:chExt cx="10269383" cy="3581900"/>
          </a:xfrm>
        </p:grpSpPr>
        <p:pic>
          <p:nvPicPr>
            <p:cNvPr id="4" name="Picture 3">
              <a:extLst>
                <a:ext uri="{FF2B5EF4-FFF2-40B4-BE49-F238E27FC236}">
                  <a16:creationId xmlns:a16="http://schemas.microsoft.com/office/drawing/2014/main" id="{A5A36598-6956-4A9E-BACB-24293B4932F2}"/>
                </a:ext>
              </a:extLst>
            </p:cNvPr>
            <p:cNvPicPr>
              <a:picLocks noChangeAspect="1"/>
            </p:cNvPicPr>
            <p:nvPr/>
          </p:nvPicPr>
          <p:blipFill>
            <a:blip r:embed="rId2"/>
            <a:stretch>
              <a:fillRect/>
            </a:stretch>
          </p:blipFill>
          <p:spPr>
            <a:xfrm>
              <a:off x="961308" y="1813414"/>
              <a:ext cx="10269383" cy="3581900"/>
            </a:xfrm>
            <a:prstGeom prst="rect">
              <a:avLst/>
            </a:prstGeom>
          </p:spPr>
        </p:pic>
        <p:sp>
          <p:nvSpPr>
            <p:cNvPr id="5" name="TextBox 4">
              <a:extLst>
                <a:ext uri="{FF2B5EF4-FFF2-40B4-BE49-F238E27FC236}">
                  <a16:creationId xmlns:a16="http://schemas.microsoft.com/office/drawing/2014/main" id="{70D89D87-5A53-425F-B525-18252D3308A0}"/>
                </a:ext>
              </a:extLst>
            </p:cNvPr>
            <p:cNvSpPr txBox="1"/>
            <p:nvPr/>
          </p:nvSpPr>
          <p:spPr>
            <a:xfrm>
              <a:off x="1954061" y="2658742"/>
              <a:ext cx="3006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i</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8C87801-8E07-4F05-B5FC-98A97DF923B0}"/>
                </a:ext>
              </a:extLst>
            </p:cNvPr>
            <p:cNvSpPr txBox="1"/>
            <p:nvPr/>
          </p:nvSpPr>
          <p:spPr>
            <a:xfrm>
              <a:off x="6991612" y="2658742"/>
              <a:ext cx="3006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ii</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B2B8895-DD13-4F24-A49E-81C5EFAAB967}"/>
                </a:ext>
              </a:extLst>
            </p:cNvPr>
            <p:cNvSpPr txBox="1"/>
            <p:nvPr/>
          </p:nvSpPr>
          <p:spPr>
            <a:xfrm>
              <a:off x="1954061" y="3504070"/>
              <a:ext cx="413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iii</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B411681-C917-40D6-9668-64B1816972CD}"/>
                </a:ext>
              </a:extLst>
            </p:cNvPr>
            <p:cNvSpPr txBox="1"/>
            <p:nvPr/>
          </p:nvSpPr>
          <p:spPr>
            <a:xfrm>
              <a:off x="6617428" y="3504070"/>
              <a:ext cx="413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iv</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8AA114-93FC-492E-B4F5-3F6A15D7AB6A}"/>
                </a:ext>
              </a:extLst>
            </p:cNvPr>
            <p:cNvSpPr txBox="1"/>
            <p:nvPr/>
          </p:nvSpPr>
          <p:spPr>
            <a:xfrm>
              <a:off x="2404997" y="4295297"/>
              <a:ext cx="413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v</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F68B02F-ABDB-4B85-841C-CD8FEC88154A}"/>
                </a:ext>
              </a:extLst>
            </p:cNvPr>
            <p:cNvSpPr txBox="1"/>
            <p:nvPr/>
          </p:nvSpPr>
          <p:spPr>
            <a:xfrm>
              <a:off x="7292236" y="4295297"/>
              <a:ext cx="413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vi</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F8CEC9C5-6E64-4EBB-B1B8-3D28B29984DC}"/>
                  </a:ext>
                </a:extLst>
              </p14:cNvPr>
              <p14:cNvContentPartPr/>
              <p14:nvPr/>
            </p14:nvContentPartPr>
            <p14:xfrm>
              <a:off x="1527574" y="2829990"/>
              <a:ext cx="128160" cy="48960"/>
            </p14:xfrm>
          </p:contentPart>
        </mc:Choice>
        <mc:Fallback xmlns="">
          <p:pic>
            <p:nvPicPr>
              <p:cNvPr id="12" name="Ink 11">
                <a:extLst>
                  <a:ext uri="{FF2B5EF4-FFF2-40B4-BE49-F238E27FC236}">
                    <a16:creationId xmlns:a16="http://schemas.microsoft.com/office/drawing/2014/main" id="{F8CEC9C5-6E64-4EBB-B1B8-3D28B29984DC}"/>
                  </a:ext>
                </a:extLst>
              </p:cNvPr>
              <p:cNvPicPr/>
              <p:nvPr/>
            </p:nvPicPr>
            <p:blipFill>
              <a:blip r:embed="rId4"/>
              <a:stretch>
                <a:fillRect/>
              </a:stretch>
            </p:blipFill>
            <p:spPr>
              <a:xfrm>
                <a:off x="1509934" y="2793990"/>
                <a:ext cx="163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079D120B-B0B1-4B15-9668-D5400483C5E9}"/>
                  </a:ext>
                </a:extLst>
              </p14:cNvPr>
              <p14:cNvContentPartPr/>
              <p14:nvPr/>
            </p14:nvContentPartPr>
            <p14:xfrm>
              <a:off x="6513214" y="2841150"/>
              <a:ext cx="100080" cy="52920"/>
            </p14:xfrm>
          </p:contentPart>
        </mc:Choice>
        <mc:Fallback xmlns="">
          <p:pic>
            <p:nvPicPr>
              <p:cNvPr id="13" name="Ink 12">
                <a:extLst>
                  <a:ext uri="{FF2B5EF4-FFF2-40B4-BE49-F238E27FC236}">
                    <a16:creationId xmlns:a16="http://schemas.microsoft.com/office/drawing/2014/main" id="{079D120B-B0B1-4B15-9668-D5400483C5E9}"/>
                  </a:ext>
                </a:extLst>
              </p:cNvPr>
              <p:cNvPicPr/>
              <p:nvPr/>
            </p:nvPicPr>
            <p:blipFill>
              <a:blip r:embed="rId6"/>
              <a:stretch>
                <a:fillRect/>
              </a:stretch>
            </p:blipFill>
            <p:spPr>
              <a:xfrm>
                <a:off x="6495574" y="2805150"/>
                <a:ext cx="135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55EF9741-5AE7-41E1-9BF3-564D7F55980E}"/>
                  </a:ext>
                </a:extLst>
              </p14:cNvPr>
              <p14:cNvContentPartPr/>
              <p14:nvPr/>
            </p14:nvContentPartPr>
            <p14:xfrm>
              <a:off x="1529374" y="3617310"/>
              <a:ext cx="123480" cy="55440"/>
            </p14:xfrm>
          </p:contentPart>
        </mc:Choice>
        <mc:Fallback xmlns="">
          <p:pic>
            <p:nvPicPr>
              <p:cNvPr id="14" name="Ink 13">
                <a:extLst>
                  <a:ext uri="{FF2B5EF4-FFF2-40B4-BE49-F238E27FC236}">
                    <a16:creationId xmlns:a16="http://schemas.microsoft.com/office/drawing/2014/main" id="{55EF9741-5AE7-41E1-9BF3-564D7F55980E}"/>
                  </a:ext>
                </a:extLst>
              </p:cNvPr>
              <p:cNvPicPr/>
              <p:nvPr/>
            </p:nvPicPr>
            <p:blipFill>
              <a:blip r:embed="rId8"/>
              <a:stretch>
                <a:fillRect/>
              </a:stretch>
            </p:blipFill>
            <p:spPr>
              <a:xfrm>
                <a:off x="1511374" y="3581310"/>
                <a:ext cx="159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6F5C51B4-BD38-42D1-9EA3-8D769E6D92A4}"/>
                  </a:ext>
                </a:extLst>
              </p14:cNvPr>
              <p14:cNvContentPartPr/>
              <p14:nvPr/>
            </p14:nvContentPartPr>
            <p14:xfrm>
              <a:off x="6177334" y="3619110"/>
              <a:ext cx="189720" cy="86400"/>
            </p14:xfrm>
          </p:contentPart>
        </mc:Choice>
        <mc:Fallback xmlns="">
          <p:pic>
            <p:nvPicPr>
              <p:cNvPr id="15" name="Ink 14">
                <a:extLst>
                  <a:ext uri="{FF2B5EF4-FFF2-40B4-BE49-F238E27FC236}">
                    <a16:creationId xmlns:a16="http://schemas.microsoft.com/office/drawing/2014/main" id="{6F5C51B4-BD38-42D1-9EA3-8D769E6D92A4}"/>
                  </a:ext>
                </a:extLst>
              </p:cNvPr>
              <p:cNvPicPr/>
              <p:nvPr/>
            </p:nvPicPr>
            <p:blipFill>
              <a:blip r:embed="rId10"/>
              <a:stretch>
                <a:fillRect/>
              </a:stretch>
            </p:blipFill>
            <p:spPr>
              <a:xfrm>
                <a:off x="6159334" y="3583470"/>
                <a:ext cx="225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16C610F3-55D3-415F-A85F-68EBD1F69EC4}"/>
                  </a:ext>
                </a:extLst>
              </p14:cNvPr>
              <p14:cNvContentPartPr/>
              <p14:nvPr/>
            </p14:nvContentPartPr>
            <p14:xfrm>
              <a:off x="2091334" y="4370430"/>
              <a:ext cx="149040" cy="91440"/>
            </p14:xfrm>
          </p:contentPart>
        </mc:Choice>
        <mc:Fallback xmlns="">
          <p:pic>
            <p:nvPicPr>
              <p:cNvPr id="16" name="Ink 15">
                <a:extLst>
                  <a:ext uri="{FF2B5EF4-FFF2-40B4-BE49-F238E27FC236}">
                    <a16:creationId xmlns:a16="http://schemas.microsoft.com/office/drawing/2014/main" id="{16C610F3-55D3-415F-A85F-68EBD1F69EC4}"/>
                  </a:ext>
                </a:extLst>
              </p:cNvPr>
              <p:cNvPicPr/>
              <p:nvPr/>
            </p:nvPicPr>
            <p:blipFill>
              <a:blip r:embed="rId12"/>
              <a:stretch>
                <a:fillRect/>
              </a:stretch>
            </p:blipFill>
            <p:spPr>
              <a:xfrm>
                <a:off x="2073694" y="4334790"/>
                <a:ext cx="184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7FF7D125-17FE-4B3E-9D73-46F300D6D48C}"/>
                  </a:ext>
                </a:extLst>
              </p14:cNvPr>
              <p14:cNvContentPartPr/>
              <p14:nvPr/>
            </p14:nvContentPartPr>
            <p14:xfrm>
              <a:off x="-313466" y="1377750"/>
              <a:ext cx="360" cy="360"/>
            </p14:xfrm>
          </p:contentPart>
        </mc:Choice>
        <mc:Fallback xmlns="">
          <p:pic>
            <p:nvPicPr>
              <p:cNvPr id="17" name="Ink 16">
                <a:extLst>
                  <a:ext uri="{FF2B5EF4-FFF2-40B4-BE49-F238E27FC236}">
                    <a16:creationId xmlns:a16="http://schemas.microsoft.com/office/drawing/2014/main" id="{7FF7D125-17FE-4B3E-9D73-46F300D6D48C}"/>
                  </a:ext>
                </a:extLst>
              </p:cNvPr>
              <p:cNvPicPr/>
              <p:nvPr/>
            </p:nvPicPr>
            <p:blipFill>
              <a:blip r:embed="rId14"/>
              <a:stretch>
                <a:fillRect/>
              </a:stretch>
            </p:blipFill>
            <p:spPr>
              <a:xfrm>
                <a:off x="-331466" y="1341750"/>
                <a:ext cx="36000" cy="72000"/>
              </a:xfrm>
              <a:prstGeom prst="rect">
                <a:avLst/>
              </a:prstGeom>
            </p:spPr>
          </p:pic>
        </mc:Fallback>
      </mc:AlternateContent>
      <p:sp>
        <p:nvSpPr>
          <p:cNvPr id="18" name="TextBox 17">
            <a:extLst>
              <a:ext uri="{FF2B5EF4-FFF2-40B4-BE49-F238E27FC236}">
                <a16:creationId xmlns:a16="http://schemas.microsoft.com/office/drawing/2014/main" id="{28BDCD74-237B-4896-8E00-AEFB6C01572A}"/>
              </a:ext>
            </a:extLst>
          </p:cNvPr>
          <p:cNvSpPr txBox="1"/>
          <p:nvPr/>
        </p:nvSpPr>
        <p:spPr>
          <a:xfrm>
            <a:off x="989556" y="1152395"/>
            <a:ext cx="99902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When adding in the location you have to fill in all the fields that have a star next to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It is important to have the correct address filled in.  </a:t>
            </a:r>
          </a:p>
        </p:txBody>
      </p:sp>
    </p:spTree>
    <p:extLst>
      <p:ext uri="{BB962C8B-B14F-4D97-AF65-F5344CB8AC3E}">
        <p14:creationId xmlns:p14="http://schemas.microsoft.com/office/powerpoint/2010/main" val="1419655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113F-28BA-4622-9DF9-2E6D3BF26E38}"/>
              </a:ext>
            </a:extLst>
          </p:cNvPr>
          <p:cNvSpPr>
            <a:spLocks noGrp="1"/>
          </p:cNvSpPr>
          <p:nvPr>
            <p:ph type="title"/>
          </p:nvPr>
        </p:nvSpPr>
        <p:spPr>
          <a:xfrm>
            <a:off x="174320" y="-164533"/>
            <a:ext cx="10515600" cy="1325563"/>
          </a:xfrm>
        </p:spPr>
        <p:txBody>
          <a:bodyPr/>
          <a:lstStyle/>
          <a:p>
            <a:r>
              <a:rPr lang="en-ZA" dirty="0"/>
              <a:t>Step 2: Location</a:t>
            </a:r>
            <a:endParaRPr lang="en-GB" dirty="0"/>
          </a:p>
        </p:txBody>
      </p:sp>
      <p:pic>
        <p:nvPicPr>
          <p:cNvPr id="4" name="Picture 3">
            <a:extLst>
              <a:ext uri="{FF2B5EF4-FFF2-40B4-BE49-F238E27FC236}">
                <a16:creationId xmlns:a16="http://schemas.microsoft.com/office/drawing/2014/main" id="{A9E71612-7F05-43D5-B1CB-B87D7366C34E}"/>
              </a:ext>
            </a:extLst>
          </p:cNvPr>
          <p:cNvPicPr>
            <a:picLocks noChangeAspect="1"/>
          </p:cNvPicPr>
          <p:nvPr/>
        </p:nvPicPr>
        <p:blipFill>
          <a:blip r:embed="rId2"/>
          <a:stretch>
            <a:fillRect/>
          </a:stretch>
        </p:blipFill>
        <p:spPr>
          <a:xfrm>
            <a:off x="901794" y="897983"/>
            <a:ext cx="10388412" cy="5585259"/>
          </a:xfrm>
          <a:prstGeom prst="rect">
            <a:avLst/>
          </a:prstGeom>
        </p:spPr>
      </p:pic>
      <p:sp>
        <p:nvSpPr>
          <p:cNvPr id="5" name="TextBox 4">
            <a:extLst>
              <a:ext uri="{FF2B5EF4-FFF2-40B4-BE49-F238E27FC236}">
                <a16:creationId xmlns:a16="http://schemas.microsoft.com/office/drawing/2014/main" id="{2C0CFDCF-F99F-4464-A758-595D7ABC0558}"/>
              </a:ext>
            </a:extLst>
          </p:cNvPr>
          <p:cNvSpPr txBox="1"/>
          <p:nvPr/>
        </p:nvSpPr>
        <p:spPr>
          <a:xfrm>
            <a:off x="713984" y="1966586"/>
            <a:ext cx="1878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a</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F2BFE9-6892-4879-9D44-59B00C68A176}"/>
              </a:ext>
            </a:extLst>
          </p:cNvPr>
          <p:cNvSpPr txBox="1"/>
          <p:nvPr/>
        </p:nvSpPr>
        <p:spPr>
          <a:xfrm>
            <a:off x="696279" y="3779382"/>
            <a:ext cx="1878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b</a:t>
            </a: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53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29D0D1-E215-40AB-9BC6-B21D533C7679}"/>
              </a:ext>
            </a:extLst>
          </p:cNvPr>
          <p:cNvSpPr txBox="1">
            <a:spLocks/>
          </p:cNvSpPr>
          <p:nvPr/>
        </p:nvSpPr>
        <p:spPr>
          <a:xfrm>
            <a:off x="99164" y="-66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a. Location  </a:t>
            </a:r>
            <a:endParaRPr lang="en-GB" dirty="0"/>
          </a:p>
        </p:txBody>
      </p:sp>
      <p:pic>
        <p:nvPicPr>
          <p:cNvPr id="5" name="Picture 4">
            <a:extLst>
              <a:ext uri="{FF2B5EF4-FFF2-40B4-BE49-F238E27FC236}">
                <a16:creationId xmlns:a16="http://schemas.microsoft.com/office/drawing/2014/main" id="{4D697356-80C8-4CF8-8D42-BC5622B8196B}"/>
              </a:ext>
            </a:extLst>
          </p:cNvPr>
          <p:cNvPicPr>
            <a:picLocks noChangeAspect="1"/>
          </p:cNvPicPr>
          <p:nvPr/>
        </p:nvPicPr>
        <p:blipFill rotWithShape="1">
          <a:blip r:embed="rId2"/>
          <a:srcRect b="14880"/>
          <a:stretch/>
        </p:blipFill>
        <p:spPr>
          <a:xfrm>
            <a:off x="508646" y="1030383"/>
            <a:ext cx="5087060" cy="948729"/>
          </a:xfrm>
          <a:prstGeom prst="rect">
            <a:avLst/>
          </a:prstGeom>
        </p:spPr>
      </p:pic>
      <p:sp>
        <p:nvSpPr>
          <p:cNvPr id="6" name="TextBox 5">
            <a:extLst>
              <a:ext uri="{FF2B5EF4-FFF2-40B4-BE49-F238E27FC236}">
                <a16:creationId xmlns:a16="http://schemas.microsoft.com/office/drawing/2014/main" id="{3F7D8372-6B3E-47E2-9A48-47081242F842}"/>
              </a:ext>
            </a:extLst>
          </p:cNvPr>
          <p:cNvSpPr txBox="1"/>
          <p:nvPr/>
        </p:nvSpPr>
        <p:spPr>
          <a:xfrm>
            <a:off x="339022" y="1320081"/>
            <a:ext cx="339247" cy="369332"/>
          </a:xfrm>
          <a:prstGeom prst="rect">
            <a:avLst/>
          </a:prstGeom>
          <a:noFill/>
        </p:spPr>
        <p:txBody>
          <a:bodyPr wrap="square" rtlCol="0">
            <a:spAutoFit/>
          </a:bodyPr>
          <a:lstStyle/>
          <a:p>
            <a:r>
              <a:rPr lang="en-ZA" b="1" dirty="0" err="1">
                <a:solidFill>
                  <a:srgbClr val="FF0000"/>
                </a:solidFill>
              </a:rPr>
              <a:t>i</a:t>
            </a:r>
            <a:endParaRPr lang="en-GB" b="1" dirty="0">
              <a:solidFill>
                <a:srgbClr val="FF0000"/>
              </a:solidFill>
            </a:endParaRPr>
          </a:p>
        </p:txBody>
      </p:sp>
      <p:pic>
        <p:nvPicPr>
          <p:cNvPr id="8" name="Picture 7">
            <a:extLst>
              <a:ext uri="{FF2B5EF4-FFF2-40B4-BE49-F238E27FC236}">
                <a16:creationId xmlns:a16="http://schemas.microsoft.com/office/drawing/2014/main" id="{4C04479B-BFEB-4595-90B9-429E7CBE07B9}"/>
              </a:ext>
            </a:extLst>
          </p:cNvPr>
          <p:cNvPicPr>
            <a:picLocks noChangeAspect="1"/>
          </p:cNvPicPr>
          <p:nvPr/>
        </p:nvPicPr>
        <p:blipFill>
          <a:blip r:embed="rId3"/>
          <a:stretch>
            <a:fillRect/>
          </a:stretch>
        </p:blipFill>
        <p:spPr>
          <a:xfrm>
            <a:off x="678269" y="1979112"/>
            <a:ext cx="4877481" cy="2372056"/>
          </a:xfrm>
          <a:prstGeom prst="rect">
            <a:avLst/>
          </a:prstGeom>
        </p:spPr>
      </p:pic>
      <p:sp>
        <p:nvSpPr>
          <p:cNvPr id="10" name="TextBox 9">
            <a:extLst>
              <a:ext uri="{FF2B5EF4-FFF2-40B4-BE49-F238E27FC236}">
                <a16:creationId xmlns:a16="http://schemas.microsoft.com/office/drawing/2014/main" id="{0095CF63-4CFF-4964-A00C-C26F0FC2A011}"/>
              </a:ext>
            </a:extLst>
          </p:cNvPr>
          <p:cNvSpPr txBox="1"/>
          <p:nvPr/>
        </p:nvSpPr>
        <p:spPr>
          <a:xfrm>
            <a:off x="5765329" y="993444"/>
            <a:ext cx="6426671" cy="2862322"/>
          </a:xfrm>
          <a:prstGeom prst="rect">
            <a:avLst/>
          </a:prstGeom>
          <a:noFill/>
        </p:spPr>
        <p:txBody>
          <a:bodyPr wrap="square" rtlCol="0">
            <a:spAutoFit/>
          </a:bodyPr>
          <a:lstStyle/>
          <a:p>
            <a:r>
              <a:rPr lang="en-ZA" dirty="0"/>
              <a:t>Here you have to add the street address. When you start typing it will start giving you suggestions of locations you can use. </a:t>
            </a:r>
          </a:p>
          <a:p>
            <a:endParaRPr lang="en-ZA" dirty="0"/>
          </a:p>
          <a:p>
            <a:r>
              <a:rPr lang="en-ZA" dirty="0">
                <a:solidFill>
                  <a:srgbClr val="FF0000"/>
                </a:solidFill>
              </a:rPr>
              <a:t>NB. YOU MUST TYPE YOUR ADRESS IN THE FOLLOWING ORDER</a:t>
            </a:r>
          </a:p>
          <a:p>
            <a:r>
              <a:rPr lang="en-ZA" sz="1800" b="1" i="1" dirty="0">
                <a:solidFill>
                  <a:srgbClr val="FF0000"/>
                </a:solidFill>
                <a:effectLst/>
                <a:latin typeface="Calibri" panose="020F0502020204030204" pitchFamily="34" charset="0"/>
                <a:ea typeface="Calibri" panose="020F0502020204030204" pitchFamily="34" charset="0"/>
              </a:rPr>
              <a:t>– Address. Country, Province, City, Suburb</a:t>
            </a:r>
            <a:endParaRPr lang="en-ZA" b="1" i="1" dirty="0">
              <a:solidFill>
                <a:srgbClr val="FF0000"/>
              </a:solidFill>
            </a:endParaRPr>
          </a:p>
          <a:p>
            <a:endParaRPr lang="en-ZA" b="1" dirty="0">
              <a:solidFill>
                <a:srgbClr val="FF0000"/>
              </a:solidFill>
            </a:endParaRPr>
          </a:p>
          <a:p>
            <a:endParaRPr lang="en-ZA" dirty="0"/>
          </a:p>
          <a:p>
            <a:r>
              <a:rPr lang="en-ZA" dirty="0"/>
              <a:t>If the address of your listing does not come up carry on typing in the address as follows: </a:t>
            </a:r>
          </a:p>
          <a:p>
            <a:r>
              <a:rPr lang="en-ZA" i="1" dirty="0"/>
              <a:t>Street number/name, suburb, city, country</a:t>
            </a:r>
            <a:endParaRPr lang="en-GB" i="1" dirty="0"/>
          </a:p>
        </p:txBody>
      </p:sp>
      <p:sp>
        <p:nvSpPr>
          <p:cNvPr id="11" name="TextBox 10">
            <a:extLst>
              <a:ext uri="{FF2B5EF4-FFF2-40B4-BE49-F238E27FC236}">
                <a16:creationId xmlns:a16="http://schemas.microsoft.com/office/drawing/2014/main" id="{D8009630-5EFC-4998-821A-677EB3DBCA7B}"/>
              </a:ext>
            </a:extLst>
          </p:cNvPr>
          <p:cNvSpPr txBox="1"/>
          <p:nvPr/>
        </p:nvSpPr>
        <p:spPr>
          <a:xfrm>
            <a:off x="5725373" y="3892168"/>
            <a:ext cx="6469990" cy="646331"/>
          </a:xfrm>
          <a:prstGeom prst="rect">
            <a:avLst/>
          </a:prstGeom>
          <a:noFill/>
        </p:spPr>
        <p:txBody>
          <a:bodyPr wrap="square" rtlCol="0">
            <a:spAutoFit/>
          </a:bodyPr>
          <a:lstStyle/>
          <a:p>
            <a:r>
              <a:rPr lang="en-ZA" dirty="0"/>
              <a:t>If your address shows up in the suggest addresses click the applicable one, you will still need to fill out the rest of the fields. </a:t>
            </a:r>
            <a:endParaRPr lang="en-GB" dirty="0"/>
          </a:p>
        </p:txBody>
      </p:sp>
      <p:sp>
        <p:nvSpPr>
          <p:cNvPr id="12" name="Right Brace 11">
            <a:extLst>
              <a:ext uri="{FF2B5EF4-FFF2-40B4-BE49-F238E27FC236}">
                <a16:creationId xmlns:a16="http://schemas.microsoft.com/office/drawing/2014/main" id="{48639B67-AB23-41FC-8962-27F3210F940A}"/>
              </a:ext>
            </a:extLst>
          </p:cNvPr>
          <p:cNvSpPr/>
          <p:nvPr/>
        </p:nvSpPr>
        <p:spPr>
          <a:xfrm>
            <a:off x="5555750" y="2292263"/>
            <a:ext cx="209579" cy="216700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4" name="Picture 13">
            <a:extLst>
              <a:ext uri="{FF2B5EF4-FFF2-40B4-BE49-F238E27FC236}">
                <a16:creationId xmlns:a16="http://schemas.microsoft.com/office/drawing/2014/main" id="{3CE958C3-421F-4325-A6A6-563D23AAB621}"/>
              </a:ext>
            </a:extLst>
          </p:cNvPr>
          <p:cNvPicPr>
            <a:picLocks noChangeAspect="1"/>
          </p:cNvPicPr>
          <p:nvPr/>
        </p:nvPicPr>
        <p:blipFill>
          <a:blip r:embed="rId4"/>
          <a:stretch>
            <a:fillRect/>
          </a:stretch>
        </p:blipFill>
        <p:spPr>
          <a:xfrm>
            <a:off x="678268" y="4789005"/>
            <a:ext cx="5039428" cy="933580"/>
          </a:xfrm>
          <a:prstGeom prst="rect">
            <a:avLst/>
          </a:prstGeom>
        </p:spPr>
      </p:pic>
      <p:sp>
        <p:nvSpPr>
          <p:cNvPr id="15" name="TextBox 14">
            <a:extLst>
              <a:ext uri="{FF2B5EF4-FFF2-40B4-BE49-F238E27FC236}">
                <a16:creationId xmlns:a16="http://schemas.microsoft.com/office/drawing/2014/main" id="{F9087DF1-219C-4BCE-88DF-A068CB6FE341}"/>
              </a:ext>
            </a:extLst>
          </p:cNvPr>
          <p:cNvSpPr txBox="1"/>
          <p:nvPr/>
        </p:nvSpPr>
        <p:spPr>
          <a:xfrm>
            <a:off x="339021" y="5168587"/>
            <a:ext cx="339247" cy="369332"/>
          </a:xfrm>
          <a:prstGeom prst="rect">
            <a:avLst/>
          </a:prstGeom>
          <a:noFill/>
        </p:spPr>
        <p:txBody>
          <a:bodyPr wrap="square" rtlCol="0">
            <a:spAutoFit/>
          </a:bodyPr>
          <a:lstStyle/>
          <a:p>
            <a:r>
              <a:rPr lang="en-ZA" b="1" dirty="0">
                <a:solidFill>
                  <a:srgbClr val="FF0000"/>
                </a:solidFill>
              </a:rPr>
              <a:t>ii</a:t>
            </a:r>
            <a:endParaRPr lang="en-GB" b="1" dirty="0">
              <a:solidFill>
                <a:srgbClr val="FF0000"/>
              </a:solidFill>
            </a:endParaRPr>
          </a:p>
        </p:txBody>
      </p:sp>
      <p:pic>
        <p:nvPicPr>
          <p:cNvPr id="18" name="Picture 17">
            <a:extLst>
              <a:ext uri="{FF2B5EF4-FFF2-40B4-BE49-F238E27FC236}">
                <a16:creationId xmlns:a16="http://schemas.microsoft.com/office/drawing/2014/main" id="{1AD6086F-FA58-464D-8C25-EB071C06B855}"/>
              </a:ext>
            </a:extLst>
          </p:cNvPr>
          <p:cNvPicPr>
            <a:picLocks noChangeAspect="1"/>
          </p:cNvPicPr>
          <p:nvPr/>
        </p:nvPicPr>
        <p:blipFill>
          <a:blip r:embed="rId5"/>
          <a:stretch>
            <a:fillRect/>
          </a:stretch>
        </p:blipFill>
        <p:spPr>
          <a:xfrm>
            <a:off x="6638000" y="4922373"/>
            <a:ext cx="4582164" cy="1600423"/>
          </a:xfrm>
          <a:prstGeom prst="rect">
            <a:avLst/>
          </a:prstGeom>
        </p:spPr>
      </p:pic>
      <p:cxnSp>
        <p:nvCxnSpPr>
          <p:cNvPr id="20" name="Straight Arrow Connector 19">
            <a:extLst>
              <a:ext uri="{FF2B5EF4-FFF2-40B4-BE49-F238E27FC236}">
                <a16:creationId xmlns:a16="http://schemas.microsoft.com/office/drawing/2014/main" id="{2F3150CB-F92F-44F5-AC51-55F0A6786217}"/>
              </a:ext>
            </a:extLst>
          </p:cNvPr>
          <p:cNvCxnSpPr/>
          <p:nvPr/>
        </p:nvCxnSpPr>
        <p:spPr>
          <a:xfrm>
            <a:off x="5098093" y="5617552"/>
            <a:ext cx="1127343" cy="2896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DD6534D-6971-4099-B086-0F735CBD2B50}"/>
              </a:ext>
            </a:extLst>
          </p:cNvPr>
          <p:cNvSpPr txBox="1"/>
          <p:nvPr/>
        </p:nvSpPr>
        <p:spPr>
          <a:xfrm>
            <a:off x="99164" y="5774487"/>
            <a:ext cx="6652365" cy="646331"/>
          </a:xfrm>
          <a:prstGeom prst="rect">
            <a:avLst/>
          </a:prstGeom>
          <a:noFill/>
        </p:spPr>
        <p:txBody>
          <a:bodyPr wrap="square" rtlCol="0">
            <a:spAutoFit/>
          </a:bodyPr>
          <a:lstStyle/>
          <a:p>
            <a:r>
              <a:rPr lang="en-ZA" dirty="0"/>
              <a:t>There is no other country listed, but if you do not select South Africa you will not be able to move onto the next step.</a:t>
            </a:r>
          </a:p>
        </p:txBody>
      </p:sp>
      <p:sp>
        <p:nvSpPr>
          <p:cNvPr id="22" name="Rectangle 21">
            <a:extLst>
              <a:ext uri="{FF2B5EF4-FFF2-40B4-BE49-F238E27FC236}">
                <a16:creationId xmlns:a16="http://schemas.microsoft.com/office/drawing/2014/main" id="{A2B5B519-F523-40E9-AF7B-29FC95130A32}"/>
              </a:ext>
            </a:extLst>
          </p:cNvPr>
          <p:cNvSpPr/>
          <p:nvPr/>
        </p:nvSpPr>
        <p:spPr>
          <a:xfrm>
            <a:off x="6751529" y="6196950"/>
            <a:ext cx="889348" cy="2289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757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E5B8BF-982B-45CE-B342-31F40E65FEA5}"/>
              </a:ext>
            </a:extLst>
          </p:cNvPr>
          <p:cNvSpPr txBox="1">
            <a:spLocks/>
          </p:cNvSpPr>
          <p:nvPr/>
        </p:nvSpPr>
        <p:spPr>
          <a:xfrm>
            <a:off x="99164" y="-66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a. Location  </a:t>
            </a:r>
            <a:endParaRPr lang="en-GB" dirty="0"/>
          </a:p>
        </p:txBody>
      </p:sp>
      <p:pic>
        <p:nvPicPr>
          <p:cNvPr id="5" name="Picture 4">
            <a:extLst>
              <a:ext uri="{FF2B5EF4-FFF2-40B4-BE49-F238E27FC236}">
                <a16:creationId xmlns:a16="http://schemas.microsoft.com/office/drawing/2014/main" id="{7D9571AE-8E17-455F-B965-E86BCF23D838}"/>
              </a:ext>
            </a:extLst>
          </p:cNvPr>
          <p:cNvPicPr>
            <a:picLocks noChangeAspect="1"/>
          </p:cNvPicPr>
          <p:nvPr/>
        </p:nvPicPr>
        <p:blipFill>
          <a:blip r:embed="rId2"/>
          <a:stretch>
            <a:fillRect/>
          </a:stretch>
        </p:blipFill>
        <p:spPr>
          <a:xfrm>
            <a:off x="431852" y="1244216"/>
            <a:ext cx="4925112" cy="790685"/>
          </a:xfrm>
          <a:prstGeom prst="rect">
            <a:avLst/>
          </a:prstGeom>
        </p:spPr>
      </p:pic>
      <p:pic>
        <p:nvPicPr>
          <p:cNvPr id="7" name="Picture 6">
            <a:extLst>
              <a:ext uri="{FF2B5EF4-FFF2-40B4-BE49-F238E27FC236}">
                <a16:creationId xmlns:a16="http://schemas.microsoft.com/office/drawing/2014/main" id="{6D3A5E6E-8584-4B01-92A1-72FB8CCF2568}"/>
              </a:ext>
            </a:extLst>
          </p:cNvPr>
          <p:cNvPicPr>
            <a:picLocks noChangeAspect="1"/>
          </p:cNvPicPr>
          <p:nvPr/>
        </p:nvPicPr>
        <p:blipFill>
          <a:blip r:embed="rId3"/>
          <a:stretch>
            <a:fillRect/>
          </a:stretch>
        </p:blipFill>
        <p:spPr>
          <a:xfrm>
            <a:off x="7004708" y="876763"/>
            <a:ext cx="4896533" cy="2724530"/>
          </a:xfrm>
          <a:prstGeom prst="rect">
            <a:avLst/>
          </a:prstGeom>
        </p:spPr>
      </p:pic>
      <p:pic>
        <p:nvPicPr>
          <p:cNvPr id="9" name="Picture 8">
            <a:extLst>
              <a:ext uri="{FF2B5EF4-FFF2-40B4-BE49-F238E27FC236}">
                <a16:creationId xmlns:a16="http://schemas.microsoft.com/office/drawing/2014/main" id="{C3B5ACB7-219B-4765-BF53-F0E927AC9877}"/>
              </a:ext>
            </a:extLst>
          </p:cNvPr>
          <p:cNvPicPr>
            <a:picLocks noChangeAspect="1"/>
          </p:cNvPicPr>
          <p:nvPr/>
        </p:nvPicPr>
        <p:blipFill>
          <a:blip r:embed="rId4"/>
          <a:stretch>
            <a:fillRect/>
          </a:stretch>
        </p:blipFill>
        <p:spPr>
          <a:xfrm>
            <a:off x="431852" y="4511231"/>
            <a:ext cx="4953691" cy="838317"/>
          </a:xfrm>
          <a:prstGeom prst="rect">
            <a:avLst/>
          </a:prstGeom>
        </p:spPr>
      </p:pic>
      <p:pic>
        <p:nvPicPr>
          <p:cNvPr id="11" name="Picture 10">
            <a:extLst>
              <a:ext uri="{FF2B5EF4-FFF2-40B4-BE49-F238E27FC236}">
                <a16:creationId xmlns:a16="http://schemas.microsoft.com/office/drawing/2014/main" id="{E82265B1-C92A-4099-BDFD-A9D3D66D184C}"/>
              </a:ext>
            </a:extLst>
          </p:cNvPr>
          <p:cNvPicPr>
            <a:picLocks noChangeAspect="1"/>
          </p:cNvPicPr>
          <p:nvPr/>
        </p:nvPicPr>
        <p:blipFill>
          <a:blip r:embed="rId5"/>
          <a:stretch>
            <a:fillRect/>
          </a:stretch>
        </p:blipFill>
        <p:spPr>
          <a:xfrm>
            <a:off x="7009470" y="4156893"/>
            <a:ext cx="4887007" cy="2638793"/>
          </a:xfrm>
          <a:prstGeom prst="rect">
            <a:avLst/>
          </a:prstGeom>
        </p:spPr>
      </p:pic>
      <p:sp>
        <p:nvSpPr>
          <p:cNvPr id="12" name="TextBox 11">
            <a:extLst>
              <a:ext uri="{FF2B5EF4-FFF2-40B4-BE49-F238E27FC236}">
                <a16:creationId xmlns:a16="http://schemas.microsoft.com/office/drawing/2014/main" id="{E8ECB15A-1540-4D9A-AD47-F3831D8BD589}"/>
              </a:ext>
            </a:extLst>
          </p:cNvPr>
          <p:cNvSpPr txBox="1"/>
          <p:nvPr/>
        </p:nvSpPr>
        <p:spPr>
          <a:xfrm>
            <a:off x="99164" y="1508452"/>
            <a:ext cx="413358" cy="369332"/>
          </a:xfrm>
          <a:prstGeom prst="rect">
            <a:avLst/>
          </a:prstGeom>
          <a:noFill/>
        </p:spPr>
        <p:txBody>
          <a:bodyPr wrap="square" rtlCol="0">
            <a:spAutoFit/>
          </a:bodyPr>
          <a:lstStyle/>
          <a:p>
            <a:r>
              <a:rPr lang="en-ZA" b="1" dirty="0">
                <a:solidFill>
                  <a:srgbClr val="FF0000"/>
                </a:solidFill>
              </a:rPr>
              <a:t>iii</a:t>
            </a:r>
            <a:endParaRPr lang="en-GB" b="1" dirty="0">
              <a:solidFill>
                <a:srgbClr val="FF0000"/>
              </a:solidFill>
            </a:endParaRPr>
          </a:p>
        </p:txBody>
      </p:sp>
      <p:sp>
        <p:nvSpPr>
          <p:cNvPr id="13" name="TextBox 12">
            <a:extLst>
              <a:ext uri="{FF2B5EF4-FFF2-40B4-BE49-F238E27FC236}">
                <a16:creationId xmlns:a16="http://schemas.microsoft.com/office/drawing/2014/main" id="{2701C177-528E-4BF1-BC77-C699662E277A}"/>
              </a:ext>
            </a:extLst>
          </p:cNvPr>
          <p:cNvSpPr txBox="1"/>
          <p:nvPr/>
        </p:nvSpPr>
        <p:spPr>
          <a:xfrm>
            <a:off x="99164" y="4825043"/>
            <a:ext cx="413358" cy="369332"/>
          </a:xfrm>
          <a:prstGeom prst="rect">
            <a:avLst/>
          </a:prstGeom>
          <a:noFill/>
        </p:spPr>
        <p:txBody>
          <a:bodyPr wrap="square" rtlCol="0">
            <a:spAutoFit/>
          </a:bodyPr>
          <a:lstStyle/>
          <a:p>
            <a:r>
              <a:rPr lang="en-ZA" b="1" dirty="0">
                <a:solidFill>
                  <a:srgbClr val="FF0000"/>
                </a:solidFill>
              </a:rPr>
              <a:t>iv</a:t>
            </a:r>
            <a:endParaRPr lang="en-GB" b="1" dirty="0">
              <a:solidFill>
                <a:srgbClr val="FF0000"/>
              </a:solidFill>
            </a:endParaRPr>
          </a:p>
        </p:txBody>
      </p:sp>
      <p:sp>
        <p:nvSpPr>
          <p:cNvPr id="14" name="TextBox 13">
            <a:extLst>
              <a:ext uri="{FF2B5EF4-FFF2-40B4-BE49-F238E27FC236}">
                <a16:creationId xmlns:a16="http://schemas.microsoft.com/office/drawing/2014/main" id="{8DE7160A-278E-41E3-87FF-E29097D50CEA}"/>
              </a:ext>
            </a:extLst>
          </p:cNvPr>
          <p:cNvSpPr txBox="1"/>
          <p:nvPr/>
        </p:nvSpPr>
        <p:spPr>
          <a:xfrm>
            <a:off x="431852" y="2585200"/>
            <a:ext cx="5664148" cy="1477328"/>
          </a:xfrm>
          <a:prstGeom prst="rect">
            <a:avLst/>
          </a:prstGeom>
          <a:noFill/>
        </p:spPr>
        <p:txBody>
          <a:bodyPr wrap="square" rtlCol="0">
            <a:spAutoFit/>
          </a:bodyPr>
          <a:lstStyle/>
          <a:p>
            <a:r>
              <a:rPr lang="en-ZA" dirty="0"/>
              <a:t>When selecting your province and city of your listing you will get a drop down box once you click the box. You can either search or scroll to find them. </a:t>
            </a:r>
          </a:p>
          <a:p>
            <a:endParaRPr lang="en-ZA" dirty="0"/>
          </a:p>
          <a:p>
            <a:endParaRPr lang="en-ZA" dirty="0"/>
          </a:p>
        </p:txBody>
      </p:sp>
      <p:sp>
        <p:nvSpPr>
          <p:cNvPr id="15" name="Rectangle 14">
            <a:extLst>
              <a:ext uri="{FF2B5EF4-FFF2-40B4-BE49-F238E27FC236}">
                <a16:creationId xmlns:a16="http://schemas.microsoft.com/office/drawing/2014/main" id="{AE593EEA-870B-42FA-A352-4ACE3A5EFFE4}"/>
              </a:ext>
            </a:extLst>
          </p:cNvPr>
          <p:cNvSpPr/>
          <p:nvPr/>
        </p:nvSpPr>
        <p:spPr>
          <a:xfrm>
            <a:off x="7152362" y="964504"/>
            <a:ext cx="4607786" cy="400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EA8367C-C21D-4DBB-BACC-9829186B98BA}"/>
              </a:ext>
            </a:extLst>
          </p:cNvPr>
          <p:cNvSpPr/>
          <p:nvPr/>
        </p:nvSpPr>
        <p:spPr>
          <a:xfrm>
            <a:off x="7149080" y="4156893"/>
            <a:ext cx="4607786" cy="400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EF29BD9-B4D7-4F09-9F37-A982804FC129}"/>
              </a:ext>
            </a:extLst>
          </p:cNvPr>
          <p:cNvSpPr/>
          <p:nvPr/>
        </p:nvSpPr>
        <p:spPr>
          <a:xfrm rot="5400000">
            <a:off x="10830156" y="2076785"/>
            <a:ext cx="1808157" cy="32448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FECF592-E576-41F0-83D3-004C89A562ED}"/>
              </a:ext>
            </a:extLst>
          </p:cNvPr>
          <p:cNvSpPr/>
          <p:nvPr/>
        </p:nvSpPr>
        <p:spPr>
          <a:xfrm rot="5400000">
            <a:off x="10830155" y="5314046"/>
            <a:ext cx="1808157" cy="32448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292B9216-C823-41DB-B986-920E3B86CA79}"/>
              </a:ext>
            </a:extLst>
          </p:cNvPr>
          <p:cNvCxnSpPr>
            <a:cxnSpLocks/>
          </p:cNvCxnSpPr>
          <p:nvPr/>
        </p:nvCxnSpPr>
        <p:spPr>
          <a:xfrm flipH="1">
            <a:off x="11123112" y="3157590"/>
            <a:ext cx="448879" cy="53144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0770B9-1D2C-45EC-A4AC-B95C389A2C68}"/>
              </a:ext>
            </a:extLst>
          </p:cNvPr>
          <p:cNvCxnSpPr>
            <a:cxnSpLocks/>
          </p:cNvCxnSpPr>
          <p:nvPr/>
        </p:nvCxnSpPr>
        <p:spPr>
          <a:xfrm flipH="1" flipV="1">
            <a:off x="11123112" y="3799222"/>
            <a:ext cx="633755" cy="7430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11AA4-DDAC-4CA6-8FB9-103FDE736F08}"/>
              </a:ext>
            </a:extLst>
          </p:cNvPr>
          <p:cNvCxnSpPr>
            <a:cxnSpLocks/>
          </p:cNvCxnSpPr>
          <p:nvPr/>
        </p:nvCxnSpPr>
        <p:spPr>
          <a:xfrm flipH="1" flipV="1">
            <a:off x="6863615" y="3298097"/>
            <a:ext cx="215661" cy="9956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673833A-ACB6-4DD3-B933-7CA6A7DE68E5}"/>
              </a:ext>
            </a:extLst>
          </p:cNvPr>
          <p:cNvCxnSpPr>
            <a:cxnSpLocks/>
          </p:cNvCxnSpPr>
          <p:nvPr/>
        </p:nvCxnSpPr>
        <p:spPr>
          <a:xfrm flipH="1">
            <a:off x="6863615" y="1365337"/>
            <a:ext cx="285464" cy="18266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D70FAFC-1B99-42D8-A30D-E419C1686F41}"/>
              </a:ext>
            </a:extLst>
          </p:cNvPr>
          <p:cNvSpPr txBox="1"/>
          <p:nvPr/>
        </p:nvSpPr>
        <p:spPr>
          <a:xfrm>
            <a:off x="6021433" y="3064749"/>
            <a:ext cx="654025" cy="369332"/>
          </a:xfrm>
          <a:prstGeom prst="rect">
            <a:avLst/>
          </a:prstGeom>
          <a:noFill/>
          <a:ln>
            <a:solidFill>
              <a:srgbClr val="FF0000"/>
            </a:solidFill>
          </a:ln>
        </p:spPr>
        <p:txBody>
          <a:bodyPr wrap="square" rtlCol="0">
            <a:spAutoFit/>
          </a:bodyPr>
          <a:lstStyle/>
          <a:p>
            <a:r>
              <a:rPr lang="en-ZA" dirty="0"/>
              <a:t>type</a:t>
            </a:r>
            <a:endParaRPr lang="en-GB" dirty="0"/>
          </a:p>
        </p:txBody>
      </p:sp>
      <p:sp>
        <p:nvSpPr>
          <p:cNvPr id="32" name="TextBox 31">
            <a:extLst>
              <a:ext uri="{FF2B5EF4-FFF2-40B4-BE49-F238E27FC236}">
                <a16:creationId xmlns:a16="http://schemas.microsoft.com/office/drawing/2014/main" id="{492C43C4-2CDB-471F-8FBF-731D409680CA}"/>
              </a:ext>
            </a:extLst>
          </p:cNvPr>
          <p:cNvSpPr txBox="1"/>
          <p:nvPr/>
        </p:nvSpPr>
        <p:spPr>
          <a:xfrm>
            <a:off x="10240075" y="3568587"/>
            <a:ext cx="883037" cy="369332"/>
          </a:xfrm>
          <a:prstGeom prst="rect">
            <a:avLst/>
          </a:prstGeom>
          <a:noFill/>
          <a:ln>
            <a:solidFill>
              <a:srgbClr val="FFFF00"/>
            </a:solidFill>
          </a:ln>
        </p:spPr>
        <p:txBody>
          <a:bodyPr wrap="square" rtlCol="0">
            <a:spAutoFit/>
          </a:bodyPr>
          <a:lstStyle/>
          <a:p>
            <a:r>
              <a:rPr lang="en-ZA" dirty="0"/>
              <a:t>scroll</a:t>
            </a:r>
            <a:endParaRPr lang="en-GB" dirty="0"/>
          </a:p>
        </p:txBody>
      </p:sp>
    </p:spTree>
    <p:extLst>
      <p:ext uri="{BB962C8B-B14F-4D97-AF65-F5344CB8AC3E}">
        <p14:creationId xmlns:p14="http://schemas.microsoft.com/office/powerpoint/2010/main" val="833638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5FFE32-2083-4089-9B29-3942EAC82FF5}"/>
              </a:ext>
            </a:extLst>
          </p:cNvPr>
          <p:cNvSpPr txBox="1">
            <a:spLocks/>
          </p:cNvSpPr>
          <p:nvPr/>
        </p:nvSpPr>
        <p:spPr>
          <a:xfrm>
            <a:off x="99164" y="-66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a. Location  </a:t>
            </a:r>
            <a:endParaRPr lang="en-GB" dirty="0"/>
          </a:p>
        </p:txBody>
      </p:sp>
      <p:pic>
        <p:nvPicPr>
          <p:cNvPr id="5" name="Picture 4">
            <a:extLst>
              <a:ext uri="{FF2B5EF4-FFF2-40B4-BE49-F238E27FC236}">
                <a16:creationId xmlns:a16="http://schemas.microsoft.com/office/drawing/2014/main" id="{82FDC0AF-091A-4797-B451-0E38E1B415AD}"/>
              </a:ext>
            </a:extLst>
          </p:cNvPr>
          <p:cNvPicPr>
            <a:picLocks noChangeAspect="1"/>
          </p:cNvPicPr>
          <p:nvPr/>
        </p:nvPicPr>
        <p:blipFill>
          <a:blip r:embed="rId2"/>
          <a:stretch>
            <a:fillRect/>
          </a:stretch>
        </p:blipFill>
        <p:spPr>
          <a:xfrm>
            <a:off x="431852" y="1130275"/>
            <a:ext cx="4925112" cy="943107"/>
          </a:xfrm>
          <a:prstGeom prst="rect">
            <a:avLst/>
          </a:prstGeom>
        </p:spPr>
      </p:pic>
      <p:pic>
        <p:nvPicPr>
          <p:cNvPr id="7" name="Picture 6">
            <a:extLst>
              <a:ext uri="{FF2B5EF4-FFF2-40B4-BE49-F238E27FC236}">
                <a16:creationId xmlns:a16="http://schemas.microsoft.com/office/drawing/2014/main" id="{BA65AC67-5D42-4D76-86BD-778B1C4E9604}"/>
              </a:ext>
            </a:extLst>
          </p:cNvPr>
          <p:cNvPicPr>
            <a:picLocks noChangeAspect="1"/>
          </p:cNvPicPr>
          <p:nvPr/>
        </p:nvPicPr>
        <p:blipFill>
          <a:blip r:embed="rId3"/>
          <a:stretch>
            <a:fillRect/>
          </a:stretch>
        </p:blipFill>
        <p:spPr>
          <a:xfrm>
            <a:off x="503299" y="1966708"/>
            <a:ext cx="4782217" cy="2924583"/>
          </a:xfrm>
          <a:prstGeom prst="rect">
            <a:avLst/>
          </a:prstGeom>
        </p:spPr>
      </p:pic>
      <p:pic>
        <p:nvPicPr>
          <p:cNvPr id="9" name="Picture 8">
            <a:extLst>
              <a:ext uri="{FF2B5EF4-FFF2-40B4-BE49-F238E27FC236}">
                <a16:creationId xmlns:a16="http://schemas.microsoft.com/office/drawing/2014/main" id="{73BF9857-27FF-4120-B525-7FCC097B8AEA}"/>
              </a:ext>
            </a:extLst>
          </p:cNvPr>
          <p:cNvPicPr>
            <a:picLocks noChangeAspect="1"/>
          </p:cNvPicPr>
          <p:nvPr/>
        </p:nvPicPr>
        <p:blipFill>
          <a:blip r:embed="rId4"/>
          <a:stretch>
            <a:fillRect/>
          </a:stretch>
        </p:blipFill>
        <p:spPr>
          <a:xfrm>
            <a:off x="369930" y="5598805"/>
            <a:ext cx="4915586" cy="914528"/>
          </a:xfrm>
          <a:prstGeom prst="rect">
            <a:avLst/>
          </a:prstGeom>
        </p:spPr>
      </p:pic>
      <p:sp>
        <p:nvSpPr>
          <p:cNvPr id="10" name="TextBox 9">
            <a:extLst>
              <a:ext uri="{FF2B5EF4-FFF2-40B4-BE49-F238E27FC236}">
                <a16:creationId xmlns:a16="http://schemas.microsoft.com/office/drawing/2014/main" id="{024264FD-0580-40EE-8FE5-56C03F83CB42}"/>
              </a:ext>
            </a:extLst>
          </p:cNvPr>
          <p:cNvSpPr txBox="1"/>
          <p:nvPr/>
        </p:nvSpPr>
        <p:spPr>
          <a:xfrm>
            <a:off x="5689652" y="1728592"/>
            <a:ext cx="5885441" cy="2862322"/>
          </a:xfrm>
          <a:prstGeom prst="rect">
            <a:avLst/>
          </a:prstGeom>
          <a:noFill/>
        </p:spPr>
        <p:txBody>
          <a:bodyPr wrap="square" rtlCol="0">
            <a:spAutoFit/>
          </a:bodyPr>
          <a:lstStyle/>
          <a:p>
            <a:r>
              <a:rPr lang="en-ZA" dirty="0"/>
              <a:t>When adding in your suburb, you can search for the suburb of your listing as all suburbs for the area in which you operate will come up. </a:t>
            </a:r>
          </a:p>
          <a:p>
            <a:endParaRPr lang="en-ZA" dirty="0"/>
          </a:p>
          <a:p>
            <a:r>
              <a:rPr lang="en-ZA" dirty="0"/>
              <a:t>Please make sure you chose the correct suburb for your listing.</a:t>
            </a:r>
          </a:p>
          <a:p>
            <a:endParaRPr lang="en-ZA" dirty="0"/>
          </a:p>
          <a:p>
            <a:r>
              <a:rPr lang="en-ZA" dirty="0"/>
              <a:t>If the suburb your listing is not available please email </a:t>
            </a:r>
            <a:r>
              <a:rPr lang="en-ZA" dirty="0">
                <a:hlinkClick r:id="rId5"/>
              </a:rPr>
              <a:t>support@goldenhomes.co.za</a:t>
            </a:r>
            <a:r>
              <a:rPr lang="en-ZA" dirty="0"/>
              <a:t> for it to be added in for you. In the meantime make it the closet suburb. </a:t>
            </a:r>
            <a:endParaRPr lang="en-GB" dirty="0"/>
          </a:p>
        </p:txBody>
      </p:sp>
      <p:sp>
        <p:nvSpPr>
          <p:cNvPr id="11" name="TextBox 10">
            <a:extLst>
              <a:ext uri="{FF2B5EF4-FFF2-40B4-BE49-F238E27FC236}">
                <a16:creationId xmlns:a16="http://schemas.microsoft.com/office/drawing/2014/main" id="{D8B1890B-BF34-43F5-9C86-A18F6BF719C6}"/>
              </a:ext>
            </a:extLst>
          </p:cNvPr>
          <p:cNvSpPr txBox="1"/>
          <p:nvPr/>
        </p:nvSpPr>
        <p:spPr>
          <a:xfrm>
            <a:off x="5285517" y="5812077"/>
            <a:ext cx="6701892" cy="646331"/>
          </a:xfrm>
          <a:prstGeom prst="rect">
            <a:avLst/>
          </a:prstGeom>
          <a:noFill/>
        </p:spPr>
        <p:txBody>
          <a:bodyPr wrap="square" rtlCol="0">
            <a:spAutoFit/>
          </a:bodyPr>
          <a:lstStyle/>
          <a:p>
            <a:r>
              <a:rPr lang="en-ZA" dirty="0"/>
              <a:t>You do not need to add in the zip/postal code but if you do have it, add it anyway. </a:t>
            </a:r>
            <a:endParaRPr lang="en-GB" dirty="0"/>
          </a:p>
        </p:txBody>
      </p:sp>
      <p:sp>
        <p:nvSpPr>
          <p:cNvPr id="12" name="Right Brace 11">
            <a:extLst>
              <a:ext uri="{FF2B5EF4-FFF2-40B4-BE49-F238E27FC236}">
                <a16:creationId xmlns:a16="http://schemas.microsoft.com/office/drawing/2014/main" id="{46A2E4C5-1FAD-4342-A9E6-384533525491}"/>
              </a:ext>
            </a:extLst>
          </p:cNvPr>
          <p:cNvSpPr/>
          <p:nvPr/>
        </p:nvSpPr>
        <p:spPr>
          <a:xfrm>
            <a:off x="5285516" y="1352811"/>
            <a:ext cx="479814" cy="333192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31595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CC92-A6D1-4E25-804E-6B0CE6AE7422}"/>
              </a:ext>
            </a:extLst>
          </p:cNvPr>
          <p:cNvSpPr>
            <a:spLocks noGrp="1"/>
          </p:cNvSpPr>
          <p:nvPr>
            <p:ph type="title"/>
          </p:nvPr>
        </p:nvSpPr>
        <p:spPr/>
        <p:txBody>
          <a:bodyPr/>
          <a:lstStyle/>
          <a:p>
            <a:r>
              <a:rPr lang="en-ZA" dirty="0"/>
              <a:t>b. Map</a:t>
            </a:r>
            <a:endParaRPr lang="en-GB" dirty="0"/>
          </a:p>
        </p:txBody>
      </p:sp>
      <p:pic>
        <p:nvPicPr>
          <p:cNvPr id="4" name="Picture 3">
            <a:extLst>
              <a:ext uri="{FF2B5EF4-FFF2-40B4-BE49-F238E27FC236}">
                <a16:creationId xmlns:a16="http://schemas.microsoft.com/office/drawing/2014/main" id="{B3AA5487-2C80-4FD7-8E7D-4C9C8921438F}"/>
              </a:ext>
            </a:extLst>
          </p:cNvPr>
          <p:cNvPicPr>
            <a:picLocks noChangeAspect="1"/>
          </p:cNvPicPr>
          <p:nvPr/>
        </p:nvPicPr>
        <p:blipFill>
          <a:blip r:embed="rId2"/>
          <a:stretch>
            <a:fillRect/>
          </a:stretch>
        </p:blipFill>
        <p:spPr>
          <a:xfrm>
            <a:off x="1405522" y="2129424"/>
            <a:ext cx="9380956" cy="4193531"/>
          </a:xfrm>
          <a:prstGeom prst="rect">
            <a:avLst/>
          </a:prstGeom>
        </p:spPr>
      </p:pic>
      <p:sp>
        <p:nvSpPr>
          <p:cNvPr id="5" name="TextBox 4">
            <a:extLst>
              <a:ext uri="{FF2B5EF4-FFF2-40B4-BE49-F238E27FC236}">
                <a16:creationId xmlns:a16="http://schemas.microsoft.com/office/drawing/2014/main" id="{02865566-7F2A-4405-BC36-B487E2F35F30}"/>
              </a:ext>
            </a:extLst>
          </p:cNvPr>
          <p:cNvSpPr txBox="1"/>
          <p:nvPr/>
        </p:nvSpPr>
        <p:spPr>
          <a:xfrm>
            <a:off x="200417" y="1586891"/>
            <a:ext cx="11478016" cy="923330"/>
          </a:xfrm>
          <a:prstGeom prst="rect">
            <a:avLst/>
          </a:prstGeom>
          <a:noFill/>
        </p:spPr>
        <p:txBody>
          <a:bodyPr wrap="square" rtlCol="0">
            <a:spAutoFit/>
          </a:bodyPr>
          <a:lstStyle/>
          <a:p>
            <a:r>
              <a:rPr lang="en-ZA" dirty="0"/>
              <a:t>If you selected an address option when you were adding in the address the map will automatically find the location, the same when you manually add in your address. This map does not show on the website if the street view option says “hide”</a:t>
            </a:r>
            <a:endParaRPr lang="en-GB" dirty="0"/>
          </a:p>
        </p:txBody>
      </p:sp>
      <p:sp>
        <p:nvSpPr>
          <p:cNvPr id="7" name="Rectangle 6">
            <a:extLst>
              <a:ext uri="{FF2B5EF4-FFF2-40B4-BE49-F238E27FC236}">
                <a16:creationId xmlns:a16="http://schemas.microsoft.com/office/drawing/2014/main" id="{15D356C2-07F9-48BF-9D14-FEDF9C1886A7}"/>
              </a:ext>
            </a:extLst>
          </p:cNvPr>
          <p:cNvSpPr/>
          <p:nvPr/>
        </p:nvSpPr>
        <p:spPr>
          <a:xfrm>
            <a:off x="6096000" y="4421688"/>
            <a:ext cx="4538597"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3908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C5E5-A9EE-4147-BB0C-4BE169C31B41}"/>
              </a:ext>
            </a:extLst>
          </p:cNvPr>
          <p:cNvSpPr>
            <a:spLocks noGrp="1"/>
          </p:cNvSpPr>
          <p:nvPr>
            <p:ph type="title"/>
          </p:nvPr>
        </p:nvSpPr>
        <p:spPr>
          <a:xfrm>
            <a:off x="0" y="-261177"/>
            <a:ext cx="10515600" cy="1325563"/>
          </a:xfrm>
        </p:spPr>
        <p:txBody>
          <a:bodyPr/>
          <a:lstStyle/>
          <a:p>
            <a:r>
              <a:rPr lang="en-ZA" dirty="0"/>
              <a:t>Step 3: Property Details</a:t>
            </a:r>
            <a:endParaRPr lang="en-GB" dirty="0"/>
          </a:p>
        </p:txBody>
      </p:sp>
      <p:sp>
        <p:nvSpPr>
          <p:cNvPr id="9" name="TextBox 8">
            <a:extLst>
              <a:ext uri="{FF2B5EF4-FFF2-40B4-BE49-F238E27FC236}">
                <a16:creationId xmlns:a16="http://schemas.microsoft.com/office/drawing/2014/main" id="{118A331F-4FE1-4E04-82AE-824D2D444900}"/>
              </a:ext>
            </a:extLst>
          </p:cNvPr>
          <p:cNvSpPr txBox="1"/>
          <p:nvPr/>
        </p:nvSpPr>
        <p:spPr>
          <a:xfrm>
            <a:off x="289460" y="765749"/>
            <a:ext cx="11141028" cy="2308324"/>
          </a:xfrm>
          <a:prstGeom prst="rect">
            <a:avLst/>
          </a:prstGeom>
          <a:noFill/>
        </p:spPr>
        <p:txBody>
          <a:bodyPr wrap="square" rtlCol="0">
            <a:spAutoFit/>
          </a:bodyPr>
          <a:lstStyle/>
          <a:p>
            <a:r>
              <a:rPr lang="en-ZA" dirty="0"/>
              <a:t>When adding your property details you must fill out every field that has a star next to it. </a:t>
            </a:r>
          </a:p>
          <a:p>
            <a:endParaRPr lang="en-ZA" dirty="0"/>
          </a:p>
          <a:p>
            <a:r>
              <a:rPr lang="en-ZA" dirty="0"/>
              <a:t>Please note there are no halves </a:t>
            </a:r>
            <a:r>
              <a:rPr lang="en-ZA" i="1" dirty="0"/>
              <a:t>(e.g. 1.5) </a:t>
            </a:r>
            <a:r>
              <a:rPr lang="en-ZA" dirty="0"/>
              <a:t>here you will have to decide to either round up or down. </a:t>
            </a:r>
          </a:p>
          <a:p>
            <a:endParaRPr lang="en-ZA" dirty="0"/>
          </a:p>
          <a:p>
            <a:r>
              <a:rPr lang="en-ZA" dirty="0"/>
              <a:t>Property Details are split into:</a:t>
            </a:r>
          </a:p>
          <a:p>
            <a:pPr marL="400050" indent="-400050">
              <a:buFont typeface="+mj-lt"/>
              <a:buAutoNum type="romanUcPeriod"/>
            </a:pPr>
            <a:r>
              <a:rPr lang="en-ZA" dirty="0"/>
              <a:t>Details </a:t>
            </a:r>
          </a:p>
          <a:p>
            <a:pPr marL="400050" indent="-400050">
              <a:buFont typeface="+mj-lt"/>
              <a:buAutoNum type="romanUcPeriod"/>
            </a:pPr>
            <a:r>
              <a:rPr lang="en-ZA" dirty="0"/>
              <a:t>Official Description </a:t>
            </a:r>
          </a:p>
          <a:p>
            <a:pPr marL="400050" indent="-400050">
              <a:buFont typeface="+mj-lt"/>
              <a:buAutoNum type="romanUcPeriod"/>
            </a:pPr>
            <a:r>
              <a:rPr lang="en-ZA" dirty="0"/>
              <a:t>Additional Details. </a:t>
            </a:r>
          </a:p>
        </p:txBody>
      </p:sp>
    </p:spTree>
    <p:extLst>
      <p:ext uri="{BB962C8B-B14F-4D97-AF65-F5344CB8AC3E}">
        <p14:creationId xmlns:p14="http://schemas.microsoft.com/office/powerpoint/2010/main" val="2436224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8C9F-39E0-450C-A2F8-A3EB3B2F3D95}"/>
              </a:ext>
            </a:extLst>
          </p:cNvPr>
          <p:cNvSpPr>
            <a:spLocks noGrp="1"/>
          </p:cNvSpPr>
          <p:nvPr>
            <p:ph type="title"/>
          </p:nvPr>
        </p:nvSpPr>
        <p:spPr>
          <a:xfrm>
            <a:off x="0" y="-230298"/>
            <a:ext cx="10515600" cy="1325563"/>
          </a:xfrm>
        </p:spPr>
        <p:txBody>
          <a:bodyPr/>
          <a:lstStyle/>
          <a:p>
            <a:r>
              <a:rPr lang="en-ZA" dirty="0" err="1"/>
              <a:t>i</a:t>
            </a:r>
            <a:r>
              <a:rPr lang="en-ZA" dirty="0"/>
              <a:t>. Details </a:t>
            </a:r>
            <a:endParaRPr lang="en-GB" dirty="0"/>
          </a:p>
        </p:txBody>
      </p:sp>
      <p:pic>
        <p:nvPicPr>
          <p:cNvPr id="4" name="Picture 3">
            <a:extLst>
              <a:ext uri="{FF2B5EF4-FFF2-40B4-BE49-F238E27FC236}">
                <a16:creationId xmlns:a16="http://schemas.microsoft.com/office/drawing/2014/main" id="{D2068531-BDB8-4EC2-AF45-8C4F43AB7123}"/>
              </a:ext>
            </a:extLst>
          </p:cNvPr>
          <p:cNvPicPr>
            <a:picLocks noChangeAspect="1"/>
          </p:cNvPicPr>
          <p:nvPr/>
        </p:nvPicPr>
        <p:blipFill>
          <a:blip r:embed="rId2"/>
          <a:stretch>
            <a:fillRect/>
          </a:stretch>
        </p:blipFill>
        <p:spPr>
          <a:xfrm>
            <a:off x="140446" y="695182"/>
            <a:ext cx="7631953" cy="3070642"/>
          </a:xfrm>
          <a:prstGeom prst="rect">
            <a:avLst/>
          </a:prstGeom>
        </p:spPr>
      </p:pic>
      <p:pic>
        <p:nvPicPr>
          <p:cNvPr id="6" name="Picture 5">
            <a:extLst>
              <a:ext uri="{FF2B5EF4-FFF2-40B4-BE49-F238E27FC236}">
                <a16:creationId xmlns:a16="http://schemas.microsoft.com/office/drawing/2014/main" id="{E3F86174-B9BE-445C-8A55-974E71D97EA7}"/>
              </a:ext>
            </a:extLst>
          </p:cNvPr>
          <p:cNvPicPr>
            <a:picLocks noChangeAspect="1"/>
          </p:cNvPicPr>
          <p:nvPr/>
        </p:nvPicPr>
        <p:blipFill>
          <a:blip r:embed="rId3"/>
          <a:stretch>
            <a:fillRect/>
          </a:stretch>
        </p:blipFill>
        <p:spPr>
          <a:xfrm>
            <a:off x="140446" y="3933440"/>
            <a:ext cx="7662578" cy="2671865"/>
          </a:xfrm>
          <a:prstGeom prst="rect">
            <a:avLst/>
          </a:prstGeom>
        </p:spPr>
      </p:pic>
      <p:sp>
        <p:nvSpPr>
          <p:cNvPr id="7" name="Rectangle 6">
            <a:extLst>
              <a:ext uri="{FF2B5EF4-FFF2-40B4-BE49-F238E27FC236}">
                <a16:creationId xmlns:a16="http://schemas.microsoft.com/office/drawing/2014/main" id="{D51D40E3-6181-4298-926C-FBBFABA33C9C}"/>
              </a:ext>
            </a:extLst>
          </p:cNvPr>
          <p:cNvSpPr/>
          <p:nvPr/>
        </p:nvSpPr>
        <p:spPr>
          <a:xfrm>
            <a:off x="609600" y="1238250"/>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E7CF542-D597-42FA-948E-8F230F0CB614}"/>
              </a:ext>
            </a:extLst>
          </p:cNvPr>
          <p:cNvSpPr/>
          <p:nvPr/>
        </p:nvSpPr>
        <p:spPr>
          <a:xfrm>
            <a:off x="523314" y="1841127"/>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4028B53-8F02-4CF7-B9F2-BC8420175474}"/>
              </a:ext>
            </a:extLst>
          </p:cNvPr>
          <p:cNvSpPr/>
          <p:nvPr/>
        </p:nvSpPr>
        <p:spPr>
          <a:xfrm>
            <a:off x="495300" y="2803475"/>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1DB06B-782A-4E9F-9518-58D3B306F55E}"/>
              </a:ext>
            </a:extLst>
          </p:cNvPr>
          <p:cNvSpPr/>
          <p:nvPr/>
        </p:nvSpPr>
        <p:spPr>
          <a:xfrm>
            <a:off x="704850" y="2311537"/>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D2A821B-7906-4B81-BF04-24A81FDE3D34}"/>
              </a:ext>
            </a:extLst>
          </p:cNvPr>
          <p:cNvSpPr/>
          <p:nvPr/>
        </p:nvSpPr>
        <p:spPr>
          <a:xfrm>
            <a:off x="381000" y="3284649"/>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832056B-246A-417B-ADAD-2FA1D4D546A5}"/>
              </a:ext>
            </a:extLst>
          </p:cNvPr>
          <p:cNvSpPr/>
          <p:nvPr/>
        </p:nvSpPr>
        <p:spPr>
          <a:xfrm>
            <a:off x="537882" y="3976494"/>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EE7F122-CB8F-47D2-B4F5-0281B8403F4E}"/>
              </a:ext>
            </a:extLst>
          </p:cNvPr>
          <p:cNvSpPr/>
          <p:nvPr/>
        </p:nvSpPr>
        <p:spPr>
          <a:xfrm>
            <a:off x="1224803" y="4458347"/>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F4AD438-B5AC-4DC7-9D81-699B626F2D35}"/>
              </a:ext>
            </a:extLst>
          </p:cNvPr>
          <p:cNvSpPr/>
          <p:nvPr/>
        </p:nvSpPr>
        <p:spPr>
          <a:xfrm>
            <a:off x="4398430" y="5420114"/>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124ECF0-6755-442A-9DFF-110FA89B879A}"/>
              </a:ext>
            </a:extLst>
          </p:cNvPr>
          <p:cNvSpPr/>
          <p:nvPr/>
        </p:nvSpPr>
        <p:spPr>
          <a:xfrm>
            <a:off x="4284130" y="4458347"/>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1FDB831-BF6B-41F4-BEEB-B6C27FD3890C}"/>
              </a:ext>
            </a:extLst>
          </p:cNvPr>
          <p:cNvSpPr/>
          <p:nvPr/>
        </p:nvSpPr>
        <p:spPr>
          <a:xfrm>
            <a:off x="4292822" y="3284649"/>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BD6A2B3-7853-4D18-BA23-85D82A0BE071}"/>
              </a:ext>
            </a:extLst>
          </p:cNvPr>
          <p:cNvSpPr/>
          <p:nvPr/>
        </p:nvSpPr>
        <p:spPr>
          <a:xfrm>
            <a:off x="4322230" y="3976494"/>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2073ABA-9DBA-4785-B6E4-BB6B0C306E75}"/>
              </a:ext>
            </a:extLst>
          </p:cNvPr>
          <p:cNvSpPr/>
          <p:nvPr/>
        </p:nvSpPr>
        <p:spPr>
          <a:xfrm>
            <a:off x="4298486" y="2803475"/>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8521C36-43DF-4005-BB01-F602EF6A0DA8}"/>
              </a:ext>
            </a:extLst>
          </p:cNvPr>
          <p:cNvSpPr/>
          <p:nvPr/>
        </p:nvSpPr>
        <p:spPr>
          <a:xfrm>
            <a:off x="4226980" y="2311537"/>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D52107E-79CF-4624-8979-660658D25EBD}"/>
              </a:ext>
            </a:extLst>
          </p:cNvPr>
          <p:cNvSpPr/>
          <p:nvPr/>
        </p:nvSpPr>
        <p:spPr>
          <a:xfrm>
            <a:off x="4341280" y="1846593"/>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8ACDDCC-9D99-446E-BF83-47E245A82BC6}"/>
              </a:ext>
            </a:extLst>
          </p:cNvPr>
          <p:cNvSpPr/>
          <p:nvPr/>
        </p:nvSpPr>
        <p:spPr>
          <a:xfrm>
            <a:off x="4427202" y="1228162"/>
            <a:ext cx="114300" cy="1143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7FEDAA2-40DC-4248-84ED-1EF6803FAB9A}"/>
              </a:ext>
            </a:extLst>
          </p:cNvPr>
          <p:cNvSpPr/>
          <p:nvPr/>
        </p:nvSpPr>
        <p:spPr>
          <a:xfrm>
            <a:off x="240030" y="2045970"/>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A6AA06F-854B-4C9A-BC5A-327BACF459BA}"/>
              </a:ext>
            </a:extLst>
          </p:cNvPr>
          <p:cNvSpPr/>
          <p:nvPr/>
        </p:nvSpPr>
        <p:spPr>
          <a:xfrm>
            <a:off x="233404" y="2532491"/>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3CB4FB4-EBEA-4A2D-9A52-4BD5E6CA8F68}"/>
              </a:ext>
            </a:extLst>
          </p:cNvPr>
          <p:cNvSpPr/>
          <p:nvPr/>
        </p:nvSpPr>
        <p:spPr>
          <a:xfrm>
            <a:off x="241199" y="3008077"/>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6A58890-9B01-4646-8241-A87D741EE38E}"/>
              </a:ext>
            </a:extLst>
          </p:cNvPr>
          <p:cNvSpPr/>
          <p:nvPr/>
        </p:nvSpPr>
        <p:spPr>
          <a:xfrm>
            <a:off x="210894" y="3489251"/>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3B15126-4265-49E9-A8D6-8AAF81057978}"/>
              </a:ext>
            </a:extLst>
          </p:cNvPr>
          <p:cNvSpPr/>
          <p:nvPr/>
        </p:nvSpPr>
        <p:spPr>
          <a:xfrm>
            <a:off x="4009810" y="2058901"/>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CF6155A-CADD-4396-ACA9-2668FC37D9E1}"/>
              </a:ext>
            </a:extLst>
          </p:cNvPr>
          <p:cNvSpPr/>
          <p:nvPr/>
        </p:nvSpPr>
        <p:spPr>
          <a:xfrm>
            <a:off x="4026740" y="2540425"/>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CC1909C-0E2D-45F4-8918-B638B58A7676}"/>
              </a:ext>
            </a:extLst>
          </p:cNvPr>
          <p:cNvSpPr/>
          <p:nvPr/>
        </p:nvSpPr>
        <p:spPr>
          <a:xfrm>
            <a:off x="4029954" y="3021949"/>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249182B-FE25-4651-8E8B-82CF586D99BD}"/>
              </a:ext>
            </a:extLst>
          </p:cNvPr>
          <p:cNvSpPr/>
          <p:nvPr/>
        </p:nvSpPr>
        <p:spPr>
          <a:xfrm>
            <a:off x="225462" y="4210291"/>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17D9DFE-5677-4519-98EC-8B5EB77CE629}"/>
              </a:ext>
            </a:extLst>
          </p:cNvPr>
          <p:cNvSpPr/>
          <p:nvPr/>
        </p:nvSpPr>
        <p:spPr>
          <a:xfrm>
            <a:off x="244024" y="4668941"/>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A279FD9-112D-4AC6-88CF-E4CD9B511251}"/>
              </a:ext>
            </a:extLst>
          </p:cNvPr>
          <p:cNvSpPr/>
          <p:nvPr/>
        </p:nvSpPr>
        <p:spPr>
          <a:xfrm>
            <a:off x="225462" y="5162177"/>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23061DE-A11A-463D-ABDB-D2C35E41CB56}"/>
              </a:ext>
            </a:extLst>
          </p:cNvPr>
          <p:cNvSpPr/>
          <p:nvPr/>
        </p:nvSpPr>
        <p:spPr>
          <a:xfrm>
            <a:off x="4068129" y="4198542"/>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D5F5CBF-1AFE-4030-B0F2-00115748BC5D}"/>
              </a:ext>
            </a:extLst>
          </p:cNvPr>
          <p:cNvSpPr/>
          <p:nvPr/>
        </p:nvSpPr>
        <p:spPr>
          <a:xfrm>
            <a:off x="4042195" y="4668941"/>
            <a:ext cx="369570" cy="15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2851D0AC-B575-432D-82A1-0B504A13BA83}"/>
              </a:ext>
            </a:extLst>
          </p:cNvPr>
          <p:cNvSpPr txBox="1"/>
          <p:nvPr/>
        </p:nvSpPr>
        <p:spPr>
          <a:xfrm>
            <a:off x="8044582" y="1037024"/>
            <a:ext cx="3741079" cy="1477328"/>
          </a:xfrm>
          <a:prstGeom prst="rect">
            <a:avLst/>
          </a:prstGeom>
          <a:noFill/>
          <a:ln w="19050">
            <a:solidFill>
              <a:srgbClr val="FFFF00"/>
            </a:solidFill>
          </a:ln>
        </p:spPr>
        <p:txBody>
          <a:bodyPr wrap="square" rtlCol="0">
            <a:spAutoFit/>
          </a:bodyPr>
          <a:lstStyle/>
          <a:p>
            <a:r>
              <a:rPr lang="en-ZA" dirty="0"/>
              <a:t>Fill out all the fields but the most important ones are the ones with the stars. Throughout this step there will be compulsory fields that you need to fill out.</a:t>
            </a:r>
            <a:endParaRPr lang="en-GB" dirty="0"/>
          </a:p>
        </p:txBody>
      </p:sp>
      <p:pic>
        <p:nvPicPr>
          <p:cNvPr id="5" name="Picture 4">
            <a:extLst>
              <a:ext uri="{FF2B5EF4-FFF2-40B4-BE49-F238E27FC236}">
                <a16:creationId xmlns:a16="http://schemas.microsoft.com/office/drawing/2014/main" id="{BAAA7D5E-BF8A-481D-9AA3-F799FBA9A04B}"/>
              </a:ext>
            </a:extLst>
          </p:cNvPr>
          <p:cNvPicPr>
            <a:picLocks noChangeAspect="1"/>
          </p:cNvPicPr>
          <p:nvPr/>
        </p:nvPicPr>
        <p:blipFill>
          <a:blip r:embed="rId4"/>
          <a:stretch>
            <a:fillRect/>
          </a:stretch>
        </p:blipFill>
        <p:spPr>
          <a:xfrm>
            <a:off x="8143246" y="4090794"/>
            <a:ext cx="3587461" cy="922717"/>
          </a:xfrm>
          <a:prstGeom prst="rect">
            <a:avLst/>
          </a:prstGeom>
        </p:spPr>
      </p:pic>
      <p:sp>
        <p:nvSpPr>
          <p:cNvPr id="36" name="TextBox 35">
            <a:extLst>
              <a:ext uri="{FF2B5EF4-FFF2-40B4-BE49-F238E27FC236}">
                <a16:creationId xmlns:a16="http://schemas.microsoft.com/office/drawing/2014/main" id="{2DECE5DB-95BB-42B7-AFC7-8976D9C6C77B}"/>
              </a:ext>
            </a:extLst>
          </p:cNvPr>
          <p:cNvSpPr txBox="1"/>
          <p:nvPr/>
        </p:nvSpPr>
        <p:spPr>
          <a:xfrm>
            <a:off x="8120781" y="5174645"/>
            <a:ext cx="3741079" cy="646331"/>
          </a:xfrm>
          <a:prstGeom prst="rect">
            <a:avLst/>
          </a:prstGeom>
          <a:noFill/>
          <a:ln w="19050">
            <a:solidFill>
              <a:srgbClr val="FF0000"/>
            </a:solidFill>
          </a:ln>
        </p:spPr>
        <p:txBody>
          <a:bodyPr wrap="square" rtlCol="0">
            <a:spAutoFit/>
          </a:bodyPr>
          <a:lstStyle/>
          <a:p>
            <a:r>
              <a:rPr lang="en-ZA" dirty="0"/>
              <a:t>You must select your mandate agreement </a:t>
            </a:r>
            <a:endParaRPr lang="en-GB" dirty="0"/>
          </a:p>
        </p:txBody>
      </p:sp>
      <p:sp>
        <p:nvSpPr>
          <p:cNvPr id="37" name="Rectangle 36">
            <a:extLst>
              <a:ext uri="{FF2B5EF4-FFF2-40B4-BE49-F238E27FC236}">
                <a16:creationId xmlns:a16="http://schemas.microsoft.com/office/drawing/2014/main" id="{63BBABA9-E46A-4F64-9956-C4D0C4E69827}"/>
              </a:ext>
            </a:extLst>
          </p:cNvPr>
          <p:cNvSpPr/>
          <p:nvPr/>
        </p:nvSpPr>
        <p:spPr>
          <a:xfrm>
            <a:off x="8125010" y="4084241"/>
            <a:ext cx="3529107" cy="922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6EDA3A8B-A1BB-4698-B26F-3BE0A986DA74}"/>
              </a:ext>
            </a:extLst>
          </p:cNvPr>
          <p:cNvSpPr txBox="1"/>
          <p:nvPr/>
        </p:nvSpPr>
        <p:spPr>
          <a:xfrm>
            <a:off x="8066436" y="2609805"/>
            <a:ext cx="3741079" cy="923330"/>
          </a:xfrm>
          <a:prstGeom prst="rect">
            <a:avLst/>
          </a:prstGeom>
          <a:noFill/>
          <a:ln w="19050">
            <a:solidFill>
              <a:srgbClr val="FF0000"/>
            </a:solidFill>
          </a:ln>
        </p:spPr>
        <p:txBody>
          <a:bodyPr wrap="square" rtlCol="0">
            <a:spAutoFit/>
          </a:bodyPr>
          <a:lstStyle/>
          <a:p>
            <a:r>
              <a:rPr lang="en-ZA" dirty="0"/>
              <a:t>A drop down box will appear and you will get options to chose a number appropriate. </a:t>
            </a:r>
            <a:endParaRPr lang="en-GB" dirty="0"/>
          </a:p>
        </p:txBody>
      </p:sp>
    </p:spTree>
    <p:extLst>
      <p:ext uri="{BB962C8B-B14F-4D97-AF65-F5344CB8AC3E}">
        <p14:creationId xmlns:p14="http://schemas.microsoft.com/office/powerpoint/2010/main" val="572140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0DB2-AE06-468E-BA31-49E7C1791134}"/>
              </a:ext>
            </a:extLst>
          </p:cNvPr>
          <p:cNvSpPr>
            <a:spLocks noGrp="1"/>
          </p:cNvSpPr>
          <p:nvPr>
            <p:ph type="title"/>
          </p:nvPr>
        </p:nvSpPr>
        <p:spPr>
          <a:xfrm>
            <a:off x="0" y="-155870"/>
            <a:ext cx="10515600" cy="1325563"/>
          </a:xfrm>
        </p:spPr>
        <p:txBody>
          <a:bodyPr/>
          <a:lstStyle/>
          <a:p>
            <a:r>
              <a:rPr lang="en-ZA" dirty="0"/>
              <a:t>ii. Official Description </a:t>
            </a:r>
            <a:endParaRPr lang="en-GB" dirty="0"/>
          </a:p>
        </p:txBody>
      </p:sp>
      <p:pic>
        <p:nvPicPr>
          <p:cNvPr id="17" name="Picture 16">
            <a:extLst>
              <a:ext uri="{FF2B5EF4-FFF2-40B4-BE49-F238E27FC236}">
                <a16:creationId xmlns:a16="http://schemas.microsoft.com/office/drawing/2014/main" id="{A2274856-5113-4FBB-BC62-6574EF650B79}"/>
              </a:ext>
            </a:extLst>
          </p:cNvPr>
          <p:cNvPicPr>
            <a:picLocks noChangeAspect="1"/>
          </p:cNvPicPr>
          <p:nvPr/>
        </p:nvPicPr>
        <p:blipFill>
          <a:blip r:embed="rId2"/>
          <a:stretch>
            <a:fillRect/>
          </a:stretch>
        </p:blipFill>
        <p:spPr>
          <a:xfrm>
            <a:off x="1169613" y="1528557"/>
            <a:ext cx="10845009" cy="2612661"/>
          </a:xfrm>
          <a:prstGeom prst="rect">
            <a:avLst/>
          </a:prstGeom>
        </p:spPr>
      </p:pic>
      <p:cxnSp>
        <p:nvCxnSpPr>
          <p:cNvPr id="13" name="Straight Arrow Connector 12">
            <a:extLst>
              <a:ext uri="{FF2B5EF4-FFF2-40B4-BE49-F238E27FC236}">
                <a16:creationId xmlns:a16="http://schemas.microsoft.com/office/drawing/2014/main" id="{9DAE43C8-5CE8-4101-927F-40FE57A97C12}"/>
              </a:ext>
            </a:extLst>
          </p:cNvPr>
          <p:cNvCxnSpPr>
            <a:cxnSpLocks/>
          </p:cNvCxnSpPr>
          <p:nvPr/>
        </p:nvCxnSpPr>
        <p:spPr>
          <a:xfrm flipH="1" flipV="1">
            <a:off x="912422" y="1688123"/>
            <a:ext cx="257192" cy="6496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CCAE83D-9C06-4899-A68E-A426A1591538}"/>
              </a:ext>
            </a:extLst>
          </p:cNvPr>
          <p:cNvSpPr txBox="1"/>
          <p:nvPr/>
        </p:nvSpPr>
        <p:spPr>
          <a:xfrm>
            <a:off x="177378" y="952570"/>
            <a:ext cx="4826558" cy="830997"/>
          </a:xfrm>
          <a:prstGeom prst="rect">
            <a:avLst/>
          </a:prstGeom>
          <a:noFill/>
          <a:ln>
            <a:solidFill>
              <a:schemeClr val="tx1"/>
            </a:solidFill>
          </a:ln>
        </p:spPr>
        <p:txBody>
          <a:bodyPr wrap="square" rtlCol="0">
            <a:spAutoFit/>
          </a:bodyPr>
          <a:lstStyle/>
          <a:p>
            <a:r>
              <a:rPr lang="en-ZA" sz="1600" dirty="0"/>
              <a:t>the erf number can be given to you by the seller or found on a rates account, Lightstone report/ property report</a:t>
            </a:r>
            <a:endParaRPr lang="en-GB" sz="1600" dirty="0"/>
          </a:p>
        </p:txBody>
      </p:sp>
      <p:cxnSp>
        <p:nvCxnSpPr>
          <p:cNvPr id="18" name="Straight Arrow Connector 17">
            <a:extLst>
              <a:ext uri="{FF2B5EF4-FFF2-40B4-BE49-F238E27FC236}">
                <a16:creationId xmlns:a16="http://schemas.microsoft.com/office/drawing/2014/main" id="{F968B1E9-218A-48F9-BC56-A7DFFA05FA02}"/>
              </a:ext>
            </a:extLst>
          </p:cNvPr>
          <p:cNvCxnSpPr>
            <a:cxnSpLocks/>
          </p:cNvCxnSpPr>
          <p:nvPr/>
        </p:nvCxnSpPr>
        <p:spPr>
          <a:xfrm flipV="1">
            <a:off x="7230779" y="1669396"/>
            <a:ext cx="606676" cy="290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2D50BA0-AC99-4DED-8098-2BEBC166B836}"/>
              </a:ext>
            </a:extLst>
          </p:cNvPr>
          <p:cNvSpPr txBox="1"/>
          <p:nvPr/>
        </p:nvSpPr>
        <p:spPr>
          <a:xfrm>
            <a:off x="7943938" y="1368068"/>
            <a:ext cx="1655001" cy="338554"/>
          </a:xfrm>
          <a:prstGeom prst="rect">
            <a:avLst/>
          </a:prstGeom>
          <a:noFill/>
          <a:ln>
            <a:solidFill>
              <a:schemeClr val="tx1"/>
            </a:solidFill>
          </a:ln>
        </p:spPr>
        <p:txBody>
          <a:bodyPr wrap="square" rtlCol="0">
            <a:spAutoFit/>
          </a:bodyPr>
          <a:lstStyle/>
          <a:p>
            <a:r>
              <a:rPr lang="en-ZA" sz="1600" dirty="0"/>
              <a:t>This is the suburb</a:t>
            </a:r>
            <a:endParaRPr lang="en-GB" sz="1600" dirty="0"/>
          </a:p>
        </p:txBody>
      </p:sp>
      <p:pic>
        <p:nvPicPr>
          <p:cNvPr id="24" name="Picture 23">
            <a:extLst>
              <a:ext uri="{FF2B5EF4-FFF2-40B4-BE49-F238E27FC236}">
                <a16:creationId xmlns:a16="http://schemas.microsoft.com/office/drawing/2014/main" id="{0E024F16-A85A-4974-86C3-314929EB6674}"/>
              </a:ext>
            </a:extLst>
          </p:cNvPr>
          <p:cNvPicPr>
            <a:picLocks noChangeAspect="1"/>
          </p:cNvPicPr>
          <p:nvPr/>
        </p:nvPicPr>
        <p:blipFill>
          <a:blip r:embed="rId3"/>
          <a:stretch>
            <a:fillRect/>
          </a:stretch>
        </p:blipFill>
        <p:spPr>
          <a:xfrm>
            <a:off x="321975" y="4114905"/>
            <a:ext cx="5125165" cy="1895740"/>
          </a:xfrm>
          <a:prstGeom prst="rect">
            <a:avLst/>
          </a:prstGeom>
        </p:spPr>
      </p:pic>
      <p:pic>
        <p:nvPicPr>
          <p:cNvPr id="28" name="Picture 27">
            <a:extLst>
              <a:ext uri="{FF2B5EF4-FFF2-40B4-BE49-F238E27FC236}">
                <a16:creationId xmlns:a16="http://schemas.microsoft.com/office/drawing/2014/main" id="{5C029165-DE65-4B4E-9058-F3D72BD4B5A0}"/>
              </a:ext>
            </a:extLst>
          </p:cNvPr>
          <p:cNvPicPr>
            <a:picLocks noChangeAspect="1"/>
          </p:cNvPicPr>
          <p:nvPr/>
        </p:nvPicPr>
        <p:blipFill>
          <a:blip r:embed="rId4"/>
          <a:stretch>
            <a:fillRect/>
          </a:stretch>
        </p:blipFill>
        <p:spPr>
          <a:xfrm>
            <a:off x="7039627" y="4237895"/>
            <a:ext cx="2143424" cy="2324424"/>
          </a:xfrm>
          <a:prstGeom prst="rect">
            <a:avLst/>
          </a:prstGeom>
        </p:spPr>
      </p:pic>
      <p:cxnSp>
        <p:nvCxnSpPr>
          <p:cNvPr id="21" name="Straight Arrow Connector 20">
            <a:extLst>
              <a:ext uri="{FF2B5EF4-FFF2-40B4-BE49-F238E27FC236}">
                <a16:creationId xmlns:a16="http://schemas.microsoft.com/office/drawing/2014/main" id="{22997C9D-ED5E-4C46-BF9A-CE16B7C7656F}"/>
              </a:ext>
            </a:extLst>
          </p:cNvPr>
          <p:cNvCxnSpPr>
            <a:cxnSpLocks/>
          </p:cNvCxnSpPr>
          <p:nvPr/>
        </p:nvCxnSpPr>
        <p:spPr>
          <a:xfrm flipH="1">
            <a:off x="544901" y="3115128"/>
            <a:ext cx="624712" cy="10445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186E220-25E3-4BCC-A75C-73F17740658C}"/>
              </a:ext>
            </a:extLst>
          </p:cNvPr>
          <p:cNvCxnSpPr>
            <a:cxnSpLocks/>
          </p:cNvCxnSpPr>
          <p:nvPr/>
        </p:nvCxnSpPr>
        <p:spPr>
          <a:xfrm>
            <a:off x="5114334" y="3813350"/>
            <a:ext cx="2188340" cy="34634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7D9D569-0FE4-46F3-B8C2-92980F377CF3}"/>
              </a:ext>
            </a:extLst>
          </p:cNvPr>
          <p:cNvCxnSpPr>
            <a:cxnSpLocks/>
          </p:cNvCxnSpPr>
          <p:nvPr/>
        </p:nvCxnSpPr>
        <p:spPr>
          <a:xfrm>
            <a:off x="7039627" y="3115128"/>
            <a:ext cx="739036" cy="99977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017A4AA-7E98-4702-A72F-A92177D61BFB}"/>
              </a:ext>
            </a:extLst>
          </p:cNvPr>
          <p:cNvSpPr txBox="1"/>
          <p:nvPr/>
        </p:nvSpPr>
        <p:spPr>
          <a:xfrm>
            <a:off x="9183051" y="3633197"/>
            <a:ext cx="2955798" cy="2800767"/>
          </a:xfrm>
          <a:prstGeom prst="rect">
            <a:avLst/>
          </a:prstGeom>
          <a:noFill/>
          <a:ln>
            <a:solidFill>
              <a:srgbClr val="FFFF00"/>
            </a:solidFill>
          </a:ln>
        </p:spPr>
        <p:txBody>
          <a:bodyPr wrap="square" rtlCol="0">
            <a:spAutoFit/>
          </a:bodyPr>
          <a:lstStyle/>
          <a:p>
            <a:r>
              <a:rPr lang="en-ZA" sz="1600" dirty="0"/>
              <a:t>When choosing your listed and expiry date it will come up as a calendar and you will have to chose both dates. </a:t>
            </a:r>
          </a:p>
          <a:p>
            <a:endParaRPr lang="en-ZA" sz="1600" dirty="0"/>
          </a:p>
          <a:p>
            <a:r>
              <a:rPr lang="en-ZA" sz="1600" dirty="0"/>
              <a:t>Please note after 90 days the system will automatically expire your listing, so you will then have to re-submit it once the 90 days are up and the property is still active. </a:t>
            </a:r>
            <a:endParaRPr lang="en-GB" sz="1600" dirty="0"/>
          </a:p>
        </p:txBody>
      </p:sp>
    </p:spTree>
    <p:extLst>
      <p:ext uri="{BB962C8B-B14F-4D97-AF65-F5344CB8AC3E}">
        <p14:creationId xmlns:p14="http://schemas.microsoft.com/office/powerpoint/2010/main" val="3870277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964A-1CEC-4306-869B-20A8EB83966A}"/>
              </a:ext>
            </a:extLst>
          </p:cNvPr>
          <p:cNvSpPr>
            <a:spLocks noGrp="1"/>
          </p:cNvSpPr>
          <p:nvPr>
            <p:ph type="title"/>
          </p:nvPr>
        </p:nvSpPr>
        <p:spPr>
          <a:xfrm>
            <a:off x="0" y="-177135"/>
            <a:ext cx="10515600" cy="1325563"/>
          </a:xfrm>
        </p:spPr>
        <p:txBody>
          <a:bodyPr/>
          <a:lstStyle/>
          <a:p>
            <a:r>
              <a:rPr lang="en-ZA" dirty="0"/>
              <a:t>iii. Additional Details</a:t>
            </a:r>
            <a:endParaRPr lang="en-GB" dirty="0"/>
          </a:p>
        </p:txBody>
      </p:sp>
      <p:pic>
        <p:nvPicPr>
          <p:cNvPr id="4" name="Picture 3">
            <a:extLst>
              <a:ext uri="{FF2B5EF4-FFF2-40B4-BE49-F238E27FC236}">
                <a16:creationId xmlns:a16="http://schemas.microsoft.com/office/drawing/2014/main" id="{3813EB27-C1CE-470D-B14F-C18AF3080D38}"/>
              </a:ext>
            </a:extLst>
          </p:cNvPr>
          <p:cNvPicPr>
            <a:picLocks noChangeAspect="1"/>
          </p:cNvPicPr>
          <p:nvPr/>
        </p:nvPicPr>
        <p:blipFill>
          <a:blip r:embed="rId2"/>
          <a:stretch>
            <a:fillRect/>
          </a:stretch>
        </p:blipFill>
        <p:spPr>
          <a:xfrm>
            <a:off x="507919" y="1338764"/>
            <a:ext cx="10764752" cy="2324424"/>
          </a:xfrm>
          <a:prstGeom prst="rect">
            <a:avLst/>
          </a:prstGeom>
        </p:spPr>
      </p:pic>
      <p:pic>
        <p:nvPicPr>
          <p:cNvPr id="6" name="Picture 5">
            <a:extLst>
              <a:ext uri="{FF2B5EF4-FFF2-40B4-BE49-F238E27FC236}">
                <a16:creationId xmlns:a16="http://schemas.microsoft.com/office/drawing/2014/main" id="{400B31BA-993B-46A6-8BE6-D3D06B1F7444}"/>
              </a:ext>
            </a:extLst>
          </p:cNvPr>
          <p:cNvPicPr>
            <a:picLocks noChangeAspect="1"/>
          </p:cNvPicPr>
          <p:nvPr/>
        </p:nvPicPr>
        <p:blipFill rotWithShape="1">
          <a:blip r:embed="rId3"/>
          <a:srcRect r="59512"/>
          <a:stretch/>
        </p:blipFill>
        <p:spPr>
          <a:xfrm>
            <a:off x="194768" y="4124139"/>
            <a:ext cx="1947179" cy="1966464"/>
          </a:xfrm>
          <a:prstGeom prst="rect">
            <a:avLst/>
          </a:prstGeom>
        </p:spPr>
      </p:pic>
      <p:pic>
        <p:nvPicPr>
          <p:cNvPr id="8" name="Picture 7">
            <a:extLst>
              <a:ext uri="{FF2B5EF4-FFF2-40B4-BE49-F238E27FC236}">
                <a16:creationId xmlns:a16="http://schemas.microsoft.com/office/drawing/2014/main" id="{E7542401-AE73-4D29-9DDD-8F521CD39FA6}"/>
              </a:ext>
            </a:extLst>
          </p:cNvPr>
          <p:cNvPicPr>
            <a:picLocks noChangeAspect="1"/>
          </p:cNvPicPr>
          <p:nvPr/>
        </p:nvPicPr>
        <p:blipFill>
          <a:blip r:embed="rId4"/>
          <a:stretch>
            <a:fillRect/>
          </a:stretch>
        </p:blipFill>
        <p:spPr>
          <a:xfrm>
            <a:off x="2545853" y="4476418"/>
            <a:ext cx="4696480" cy="2381582"/>
          </a:xfrm>
          <a:prstGeom prst="rect">
            <a:avLst/>
          </a:prstGeom>
        </p:spPr>
      </p:pic>
      <p:sp>
        <p:nvSpPr>
          <p:cNvPr id="9" name="TextBox 8">
            <a:extLst>
              <a:ext uri="{FF2B5EF4-FFF2-40B4-BE49-F238E27FC236}">
                <a16:creationId xmlns:a16="http://schemas.microsoft.com/office/drawing/2014/main" id="{D5435C78-6984-496E-BD35-2B47D452546A}"/>
              </a:ext>
            </a:extLst>
          </p:cNvPr>
          <p:cNvSpPr txBox="1"/>
          <p:nvPr/>
        </p:nvSpPr>
        <p:spPr>
          <a:xfrm>
            <a:off x="375781" y="914400"/>
            <a:ext cx="10384077" cy="646331"/>
          </a:xfrm>
          <a:prstGeom prst="rect">
            <a:avLst/>
          </a:prstGeom>
          <a:noFill/>
        </p:spPr>
        <p:txBody>
          <a:bodyPr wrap="square" rtlCol="0">
            <a:spAutoFit/>
          </a:bodyPr>
          <a:lstStyle/>
          <a:p>
            <a:r>
              <a:rPr lang="en-ZA" dirty="0"/>
              <a:t>Your additional features just add extra information regarding the property. This is not a compulsory field but adding additional features will better your listing.  </a:t>
            </a:r>
            <a:endParaRPr lang="en-GB" dirty="0"/>
          </a:p>
        </p:txBody>
      </p:sp>
      <p:cxnSp>
        <p:nvCxnSpPr>
          <p:cNvPr id="13" name="Straight Arrow Connector 12">
            <a:extLst>
              <a:ext uri="{FF2B5EF4-FFF2-40B4-BE49-F238E27FC236}">
                <a16:creationId xmlns:a16="http://schemas.microsoft.com/office/drawing/2014/main" id="{222CFFE4-CC15-43EB-BBD8-3D5B71655A93}"/>
              </a:ext>
            </a:extLst>
          </p:cNvPr>
          <p:cNvCxnSpPr/>
          <p:nvPr/>
        </p:nvCxnSpPr>
        <p:spPr>
          <a:xfrm>
            <a:off x="613775" y="2855934"/>
            <a:ext cx="0" cy="1273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7BF6769-BC63-4CF8-B77C-3A505E6B06DA}"/>
              </a:ext>
            </a:extLst>
          </p:cNvPr>
          <p:cNvSpPr txBox="1"/>
          <p:nvPr/>
        </p:nvSpPr>
        <p:spPr>
          <a:xfrm>
            <a:off x="613775" y="3426092"/>
            <a:ext cx="4308948" cy="646331"/>
          </a:xfrm>
          <a:prstGeom prst="rect">
            <a:avLst/>
          </a:prstGeom>
          <a:noFill/>
          <a:ln>
            <a:solidFill>
              <a:srgbClr val="FF0000"/>
            </a:solidFill>
          </a:ln>
        </p:spPr>
        <p:txBody>
          <a:bodyPr wrap="square" rtlCol="0">
            <a:spAutoFit/>
          </a:bodyPr>
          <a:lstStyle/>
          <a:p>
            <a:r>
              <a:rPr lang="en-ZA" dirty="0"/>
              <a:t>The type will be your room you are describing </a:t>
            </a:r>
            <a:endParaRPr lang="en-GB" dirty="0"/>
          </a:p>
        </p:txBody>
      </p:sp>
      <p:cxnSp>
        <p:nvCxnSpPr>
          <p:cNvPr id="16" name="Straight Arrow Connector 15">
            <a:extLst>
              <a:ext uri="{FF2B5EF4-FFF2-40B4-BE49-F238E27FC236}">
                <a16:creationId xmlns:a16="http://schemas.microsoft.com/office/drawing/2014/main" id="{FC80F915-A525-45F1-94A5-496F6712EA27}"/>
              </a:ext>
            </a:extLst>
          </p:cNvPr>
          <p:cNvCxnSpPr>
            <a:cxnSpLocks/>
          </p:cNvCxnSpPr>
          <p:nvPr/>
        </p:nvCxnSpPr>
        <p:spPr>
          <a:xfrm flipH="1">
            <a:off x="5257800" y="2943616"/>
            <a:ext cx="494401" cy="14404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F79D59E-D5D5-4D93-B815-A6884B06E45C}"/>
              </a:ext>
            </a:extLst>
          </p:cNvPr>
          <p:cNvSpPr txBox="1"/>
          <p:nvPr/>
        </p:nvSpPr>
        <p:spPr>
          <a:xfrm>
            <a:off x="5467399" y="3645446"/>
            <a:ext cx="1978903" cy="1477328"/>
          </a:xfrm>
          <a:prstGeom prst="rect">
            <a:avLst/>
          </a:prstGeom>
          <a:noFill/>
          <a:ln>
            <a:solidFill>
              <a:srgbClr val="FF0000"/>
            </a:solidFill>
          </a:ln>
        </p:spPr>
        <p:txBody>
          <a:bodyPr wrap="square" rtlCol="0">
            <a:spAutoFit/>
          </a:bodyPr>
          <a:lstStyle/>
          <a:p>
            <a:r>
              <a:rPr lang="en-ZA" dirty="0"/>
              <a:t>When selecting the feature in the room you will have to scroll to select them</a:t>
            </a:r>
            <a:endParaRPr lang="en-GB" dirty="0"/>
          </a:p>
        </p:txBody>
      </p:sp>
      <p:pic>
        <p:nvPicPr>
          <p:cNvPr id="1026" name="Picture 2" descr="Ctrl key: an overview of the control key&amp;#39;s most important functions - IONOS">
            <a:extLst>
              <a:ext uri="{FF2B5EF4-FFF2-40B4-BE49-F238E27FC236}">
                <a16:creationId xmlns:a16="http://schemas.microsoft.com/office/drawing/2014/main" id="{41F45CF9-ABDC-44D5-BAC9-DB7EC25678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9638" y="3791558"/>
            <a:ext cx="3194919" cy="133121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2A8938E6-A482-42F0-9869-785093322E09}"/>
              </a:ext>
            </a:extLst>
          </p:cNvPr>
          <p:cNvCxnSpPr>
            <a:cxnSpLocks/>
          </p:cNvCxnSpPr>
          <p:nvPr/>
        </p:nvCxnSpPr>
        <p:spPr>
          <a:xfrm>
            <a:off x="7180223" y="4230549"/>
            <a:ext cx="154786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829E5D-0C86-454D-9259-BE01C5C9E86C}"/>
              </a:ext>
            </a:extLst>
          </p:cNvPr>
          <p:cNvCxnSpPr>
            <a:cxnSpLocks/>
          </p:cNvCxnSpPr>
          <p:nvPr/>
        </p:nvCxnSpPr>
        <p:spPr>
          <a:xfrm>
            <a:off x="7242333" y="4072423"/>
            <a:ext cx="14857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6FC48F5-195F-4FFC-997C-BDC4E77BDD60}"/>
              </a:ext>
            </a:extLst>
          </p:cNvPr>
          <p:cNvSpPr txBox="1"/>
          <p:nvPr/>
        </p:nvSpPr>
        <p:spPr>
          <a:xfrm>
            <a:off x="7180223" y="5280899"/>
            <a:ext cx="4919919" cy="1477328"/>
          </a:xfrm>
          <a:prstGeom prst="rect">
            <a:avLst/>
          </a:prstGeom>
          <a:noFill/>
          <a:ln>
            <a:solidFill>
              <a:srgbClr val="FF0000"/>
            </a:solidFill>
          </a:ln>
        </p:spPr>
        <p:txBody>
          <a:bodyPr wrap="square" rtlCol="0">
            <a:spAutoFit/>
          </a:bodyPr>
          <a:lstStyle/>
          <a:p>
            <a:r>
              <a:rPr lang="en-ZA" dirty="0"/>
              <a:t>To select more than 1 option you will have to press you ctrl button before you click on an option for it to select.</a:t>
            </a:r>
          </a:p>
          <a:p>
            <a:r>
              <a:rPr lang="en-ZA" b="1" dirty="0"/>
              <a:t>Do not </a:t>
            </a:r>
            <a:r>
              <a:rPr lang="en-ZA" dirty="0"/>
              <a:t>scroll when you hold the ctrl button as it will cause you screen to zoom out. </a:t>
            </a:r>
            <a:endParaRPr lang="en-GB" b="1" dirty="0"/>
          </a:p>
        </p:txBody>
      </p:sp>
    </p:spTree>
    <p:extLst>
      <p:ext uri="{BB962C8B-B14F-4D97-AF65-F5344CB8AC3E}">
        <p14:creationId xmlns:p14="http://schemas.microsoft.com/office/powerpoint/2010/main" val="361916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7D56-2AF7-4ED5-930E-A86C218D6D12}"/>
              </a:ext>
            </a:extLst>
          </p:cNvPr>
          <p:cNvSpPr>
            <a:spLocks noGrp="1"/>
          </p:cNvSpPr>
          <p:nvPr>
            <p:ph type="title"/>
          </p:nvPr>
        </p:nvSpPr>
        <p:spPr>
          <a:xfrm>
            <a:off x="838200" y="2766218"/>
            <a:ext cx="10515600" cy="1325563"/>
          </a:xfrm>
        </p:spPr>
        <p:txBody>
          <a:bodyPr/>
          <a:lstStyle/>
          <a:p>
            <a:pPr algn="ctr"/>
            <a:r>
              <a:rPr lang="en-ZA" dirty="0"/>
              <a:t>Board </a:t>
            </a:r>
            <a:endParaRPr lang="en-GB" dirty="0"/>
          </a:p>
        </p:txBody>
      </p:sp>
    </p:spTree>
    <p:extLst>
      <p:ext uri="{BB962C8B-B14F-4D97-AF65-F5344CB8AC3E}">
        <p14:creationId xmlns:p14="http://schemas.microsoft.com/office/powerpoint/2010/main" val="178261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784976-5156-4E23-B84D-B22CD4A5A8BC}"/>
              </a:ext>
            </a:extLst>
          </p:cNvPr>
          <p:cNvPicPr>
            <a:picLocks noChangeAspect="1"/>
          </p:cNvPicPr>
          <p:nvPr/>
        </p:nvPicPr>
        <p:blipFill>
          <a:blip r:embed="rId2"/>
          <a:stretch>
            <a:fillRect/>
          </a:stretch>
        </p:blipFill>
        <p:spPr>
          <a:xfrm>
            <a:off x="414039" y="2566773"/>
            <a:ext cx="10851848" cy="1339210"/>
          </a:xfrm>
          <a:prstGeom prst="rect">
            <a:avLst/>
          </a:prstGeom>
        </p:spPr>
      </p:pic>
      <p:sp>
        <p:nvSpPr>
          <p:cNvPr id="2" name="Title 1">
            <a:extLst>
              <a:ext uri="{FF2B5EF4-FFF2-40B4-BE49-F238E27FC236}">
                <a16:creationId xmlns:a16="http://schemas.microsoft.com/office/drawing/2014/main" id="{4D579980-3B3A-4974-9937-38FE432F579B}"/>
              </a:ext>
            </a:extLst>
          </p:cNvPr>
          <p:cNvSpPr>
            <a:spLocks noGrp="1"/>
          </p:cNvSpPr>
          <p:nvPr>
            <p:ph type="title"/>
          </p:nvPr>
        </p:nvSpPr>
        <p:spPr>
          <a:xfrm>
            <a:off x="0" y="-311281"/>
            <a:ext cx="10515600" cy="1325563"/>
          </a:xfrm>
        </p:spPr>
        <p:txBody>
          <a:bodyPr/>
          <a:lstStyle/>
          <a:p>
            <a:r>
              <a:rPr lang="en-ZA" dirty="0"/>
              <a:t>Step 4: Features </a:t>
            </a:r>
            <a:endParaRPr lang="en-GB" dirty="0"/>
          </a:p>
        </p:txBody>
      </p:sp>
      <p:cxnSp>
        <p:nvCxnSpPr>
          <p:cNvPr id="7" name="Straight Arrow Connector 6">
            <a:extLst>
              <a:ext uri="{FF2B5EF4-FFF2-40B4-BE49-F238E27FC236}">
                <a16:creationId xmlns:a16="http://schemas.microsoft.com/office/drawing/2014/main" id="{2CB75B9E-3560-48F7-8745-2BC63EC4BB1B}"/>
              </a:ext>
            </a:extLst>
          </p:cNvPr>
          <p:cNvCxnSpPr>
            <a:cxnSpLocks/>
          </p:cNvCxnSpPr>
          <p:nvPr/>
        </p:nvCxnSpPr>
        <p:spPr>
          <a:xfrm flipV="1">
            <a:off x="1188529" y="2335754"/>
            <a:ext cx="934113" cy="97110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97C2873-8087-44A6-8873-C04D646D22C3}"/>
              </a:ext>
            </a:extLst>
          </p:cNvPr>
          <p:cNvSpPr/>
          <p:nvPr/>
        </p:nvSpPr>
        <p:spPr>
          <a:xfrm>
            <a:off x="642184" y="3306857"/>
            <a:ext cx="1426416" cy="27745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8C4A31F-5073-4CB2-83CC-1CF5A2EE84AF}"/>
              </a:ext>
            </a:extLst>
          </p:cNvPr>
          <p:cNvSpPr/>
          <p:nvPr/>
        </p:nvSpPr>
        <p:spPr>
          <a:xfrm>
            <a:off x="8463879" y="3304827"/>
            <a:ext cx="1426416" cy="277458"/>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8D45AD5-32E6-48AC-90C2-075DF1A03365}"/>
              </a:ext>
            </a:extLst>
          </p:cNvPr>
          <p:cNvSpPr/>
          <p:nvPr/>
        </p:nvSpPr>
        <p:spPr>
          <a:xfrm>
            <a:off x="3130917" y="3324631"/>
            <a:ext cx="1426416" cy="277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7D72E8-AB44-46E9-926D-340D8AD8BF3C}"/>
              </a:ext>
            </a:extLst>
          </p:cNvPr>
          <p:cNvSpPr/>
          <p:nvPr/>
        </p:nvSpPr>
        <p:spPr>
          <a:xfrm>
            <a:off x="5839963" y="3306857"/>
            <a:ext cx="1426416" cy="277458"/>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E0FA8CE5-BBD2-41AB-B18E-BB1BA269DE38}"/>
              </a:ext>
            </a:extLst>
          </p:cNvPr>
          <p:cNvCxnSpPr>
            <a:cxnSpLocks/>
          </p:cNvCxnSpPr>
          <p:nvPr/>
        </p:nvCxnSpPr>
        <p:spPr>
          <a:xfrm flipH="1">
            <a:off x="3467100" y="3584315"/>
            <a:ext cx="402306" cy="7756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08CF785-D441-41AE-B1A7-FB4EDE52E9B8}"/>
              </a:ext>
            </a:extLst>
          </p:cNvPr>
          <p:cNvCxnSpPr>
            <a:cxnSpLocks/>
          </p:cNvCxnSpPr>
          <p:nvPr/>
        </p:nvCxnSpPr>
        <p:spPr>
          <a:xfrm>
            <a:off x="9474872" y="3602089"/>
            <a:ext cx="0" cy="423811"/>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8A3A66-74FD-4B94-847E-E6FE93133CCE}"/>
              </a:ext>
            </a:extLst>
          </p:cNvPr>
          <p:cNvCxnSpPr>
            <a:cxnSpLocks/>
            <a:stCxn id="13" idx="0"/>
          </p:cNvCxnSpPr>
          <p:nvPr/>
        </p:nvCxnSpPr>
        <p:spPr>
          <a:xfrm flipV="1">
            <a:off x="6553172" y="2056024"/>
            <a:ext cx="402587" cy="125083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8FF2B5-DAF7-47DC-B391-850E8AD0BD42}"/>
              </a:ext>
            </a:extLst>
          </p:cNvPr>
          <p:cNvSpPr txBox="1"/>
          <p:nvPr/>
        </p:nvSpPr>
        <p:spPr>
          <a:xfrm>
            <a:off x="396765" y="1460090"/>
            <a:ext cx="5194490" cy="852176"/>
          </a:xfrm>
          <a:prstGeom prst="rect">
            <a:avLst/>
          </a:prstGeom>
          <a:noFill/>
          <a:ln w="38100">
            <a:solidFill>
              <a:srgbClr val="C00000"/>
            </a:solidFill>
          </a:ln>
        </p:spPr>
        <p:txBody>
          <a:bodyPr wrap="square" rtlCol="0">
            <a:spAutoFit/>
          </a:bodyPr>
          <a:lstStyle/>
          <a:p>
            <a:r>
              <a:rPr lang="en-ZA" dirty="0"/>
              <a:t>If you chose to display google map you will show the street address on the listing and where to find the property</a:t>
            </a:r>
            <a:endParaRPr lang="en-GB" dirty="0"/>
          </a:p>
        </p:txBody>
      </p:sp>
      <p:sp>
        <p:nvSpPr>
          <p:cNvPr id="27" name="TextBox 26">
            <a:extLst>
              <a:ext uri="{FF2B5EF4-FFF2-40B4-BE49-F238E27FC236}">
                <a16:creationId xmlns:a16="http://schemas.microsoft.com/office/drawing/2014/main" id="{94DE530D-68E2-424C-AFDE-F9875CE2A3B5}"/>
              </a:ext>
            </a:extLst>
          </p:cNvPr>
          <p:cNvSpPr txBox="1"/>
          <p:nvPr/>
        </p:nvSpPr>
        <p:spPr>
          <a:xfrm>
            <a:off x="6096000" y="859925"/>
            <a:ext cx="4735758" cy="1200329"/>
          </a:xfrm>
          <a:prstGeom prst="rect">
            <a:avLst/>
          </a:prstGeom>
          <a:noFill/>
          <a:ln w="38100">
            <a:solidFill>
              <a:srgbClr val="FFC000"/>
            </a:solidFill>
          </a:ln>
        </p:spPr>
        <p:txBody>
          <a:bodyPr wrap="square" rtlCol="0">
            <a:spAutoFit/>
          </a:bodyPr>
          <a:lstStyle/>
          <a:p>
            <a:r>
              <a:rPr lang="en-ZA" dirty="0"/>
              <a:t>Listing on Golden Homes means you are advertising on the Golden Homes website.</a:t>
            </a:r>
          </a:p>
          <a:p>
            <a:r>
              <a:rPr lang="en-ZA" dirty="0"/>
              <a:t>If you do not tick this your listing wont show up on the website.</a:t>
            </a:r>
            <a:endParaRPr lang="en-GB" dirty="0"/>
          </a:p>
        </p:txBody>
      </p:sp>
      <p:sp>
        <p:nvSpPr>
          <p:cNvPr id="30" name="TextBox 29">
            <a:extLst>
              <a:ext uri="{FF2B5EF4-FFF2-40B4-BE49-F238E27FC236}">
                <a16:creationId xmlns:a16="http://schemas.microsoft.com/office/drawing/2014/main" id="{98F650D7-32A3-4C09-8466-96795BCE1ECF}"/>
              </a:ext>
            </a:extLst>
          </p:cNvPr>
          <p:cNvSpPr txBox="1"/>
          <p:nvPr/>
        </p:nvSpPr>
        <p:spPr>
          <a:xfrm>
            <a:off x="414039" y="4427422"/>
            <a:ext cx="5773893" cy="2308324"/>
          </a:xfrm>
          <a:prstGeom prst="rect">
            <a:avLst/>
          </a:prstGeom>
          <a:noFill/>
          <a:ln w="38100">
            <a:solidFill>
              <a:srgbClr val="FF0000"/>
            </a:solidFill>
          </a:ln>
        </p:spPr>
        <p:txBody>
          <a:bodyPr wrap="square" rtlCol="0">
            <a:spAutoFit/>
          </a:bodyPr>
          <a:lstStyle/>
          <a:p>
            <a:r>
              <a:rPr lang="en-ZA" dirty="0"/>
              <a:t>If you feature your property it means it will show up under “Exclusive Mandates” on the front page of the website. </a:t>
            </a:r>
          </a:p>
          <a:p>
            <a:endParaRPr lang="en-ZA" dirty="0"/>
          </a:p>
          <a:p>
            <a:r>
              <a:rPr lang="en-ZA" dirty="0"/>
              <a:t>You may only feature your property if you have a signed sole mandate and it has been approved by management.</a:t>
            </a:r>
          </a:p>
          <a:p>
            <a:r>
              <a:rPr lang="en-ZA" sz="1800" dirty="0">
                <a:solidFill>
                  <a:srgbClr val="000000"/>
                </a:solidFill>
                <a:effectLst/>
                <a:latin typeface="Calibri" panose="020F0502020204030204" pitchFamily="34" charset="0"/>
                <a:ea typeface="Calibri" panose="020F0502020204030204" pitchFamily="34" charset="0"/>
              </a:rPr>
              <a:t>Featured Properties are only activated by your Principal. If they do not approve then it will not show up as a featured property.</a:t>
            </a:r>
            <a:endParaRPr lang="en-GB" dirty="0"/>
          </a:p>
        </p:txBody>
      </p:sp>
      <p:sp>
        <p:nvSpPr>
          <p:cNvPr id="32" name="TextBox 31">
            <a:extLst>
              <a:ext uri="{FF2B5EF4-FFF2-40B4-BE49-F238E27FC236}">
                <a16:creationId xmlns:a16="http://schemas.microsoft.com/office/drawing/2014/main" id="{86C7AA8B-FEDA-45E1-8355-170C2154B429}"/>
              </a:ext>
            </a:extLst>
          </p:cNvPr>
          <p:cNvSpPr txBox="1"/>
          <p:nvPr/>
        </p:nvSpPr>
        <p:spPr>
          <a:xfrm>
            <a:off x="7266379" y="4181201"/>
            <a:ext cx="4760521" cy="2554545"/>
          </a:xfrm>
          <a:prstGeom prst="rect">
            <a:avLst/>
          </a:prstGeom>
          <a:noFill/>
          <a:ln w="38100">
            <a:solidFill>
              <a:srgbClr val="92D050"/>
            </a:solidFill>
          </a:ln>
        </p:spPr>
        <p:txBody>
          <a:bodyPr wrap="square" rtlCol="0">
            <a:spAutoFit/>
          </a:bodyPr>
          <a:lstStyle/>
          <a:p>
            <a:r>
              <a:rPr lang="en-ZA" sz="1600" dirty="0"/>
              <a:t>You can chose not to advertise your property.</a:t>
            </a:r>
          </a:p>
          <a:p>
            <a:r>
              <a:rPr lang="en-ZA" sz="1600" dirty="0"/>
              <a:t>This means it will not appear on the website but will sit in your properties on your agent board.</a:t>
            </a:r>
          </a:p>
          <a:p>
            <a:r>
              <a:rPr lang="en-ZA" sz="1600" dirty="0">
                <a:effectLst/>
                <a:latin typeface="Calibri" panose="020F0502020204030204" pitchFamily="34" charset="0"/>
                <a:ea typeface="Calibri" panose="020F0502020204030204" pitchFamily="34" charset="0"/>
              </a:rPr>
              <a:t>A property that is marked Not Advertised will show in your reports as an active property on the market but it will not show up on the website. This is for properties you either do not want to advertise for some reason or because there is another agent involved who does not allow you to advertise.</a:t>
            </a:r>
            <a:endParaRPr lang="en-GB" sz="1600" dirty="0">
              <a:effectLst/>
              <a:latin typeface="Calibri" panose="020F0502020204030204" pitchFamily="34" charset="0"/>
              <a:ea typeface="Calibri" panose="020F0502020204030204" pitchFamily="34" charset="0"/>
            </a:endParaRPr>
          </a:p>
          <a:p>
            <a:endParaRPr lang="en-GB" sz="1600" dirty="0"/>
          </a:p>
        </p:txBody>
      </p:sp>
    </p:spTree>
    <p:extLst>
      <p:ext uri="{BB962C8B-B14F-4D97-AF65-F5344CB8AC3E}">
        <p14:creationId xmlns:p14="http://schemas.microsoft.com/office/powerpoint/2010/main" val="2238752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6AA141-4C0B-4165-B71B-59F2E1A82ECC}"/>
              </a:ext>
            </a:extLst>
          </p:cNvPr>
          <p:cNvPicPr>
            <a:picLocks noChangeAspect="1"/>
          </p:cNvPicPr>
          <p:nvPr/>
        </p:nvPicPr>
        <p:blipFill>
          <a:blip r:embed="rId2"/>
          <a:stretch>
            <a:fillRect/>
          </a:stretch>
        </p:blipFill>
        <p:spPr>
          <a:xfrm>
            <a:off x="117987" y="2099949"/>
            <a:ext cx="8915317" cy="4594397"/>
          </a:xfrm>
          <a:prstGeom prst="rect">
            <a:avLst/>
          </a:prstGeom>
        </p:spPr>
      </p:pic>
      <p:sp>
        <p:nvSpPr>
          <p:cNvPr id="2" name="Title 1">
            <a:extLst>
              <a:ext uri="{FF2B5EF4-FFF2-40B4-BE49-F238E27FC236}">
                <a16:creationId xmlns:a16="http://schemas.microsoft.com/office/drawing/2014/main" id="{53AA5C40-8732-4C1E-BC0B-35031A6A1793}"/>
              </a:ext>
            </a:extLst>
          </p:cNvPr>
          <p:cNvSpPr>
            <a:spLocks noGrp="1"/>
          </p:cNvSpPr>
          <p:nvPr>
            <p:ph type="title"/>
          </p:nvPr>
        </p:nvSpPr>
        <p:spPr>
          <a:xfrm>
            <a:off x="0" y="-282824"/>
            <a:ext cx="10515600" cy="1325563"/>
          </a:xfrm>
        </p:spPr>
        <p:txBody>
          <a:bodyPr/>
          <a:lstStyle/>
          <a:p>
            <a:r>
              <a:rPr lang="en-ZA" dirty="0"/>
              <a:t>Step 5: Media</a:t>
            </a:r>
            <a:endParaRPr lang="en-GB" dirty="0"/>
          </a:p>
        </p:txBody>
      </p:sp>
      <p:sp>
        <p:nvSpPr>
          <p:cNvPr id="3" name="TextBox 2">
            <a:extLst>
              <a:ext uri="{FF2B5EF4-FFF2-40B4-BE49-F238E27FC236}">
                <a16:creationId xmlns:a16="http://schemas.microsoft.com/office/drawing/2014/main" id="{AB093A6A-FB77-4AC3-B900-A6CA18DDE7F2}"/>
              </a:ext>
            </a:extLst>
          </p:cNvPr>
          <p:cNvSpPr txBox="1"/>
          <p:nvPr/>
        </p:nvSpPr>
        <p:spPr>
          <a:xfrm>
            <a:off x="117987" y="774386"/>
            <a:ext cx="6541755" cy="923330"/>
          </a:xfrm>
          <a:prstGeom prst="rect">
            <a:avLst/>
          </a:prstGeom>
          <a:solidFill>
            <a:srgbClr val="FFFF00"/>
          </a:solidFill>
        </p:spPr>
        <p:txBody>
          <a:bodyPr wrap="square" rtlCol="0">
            <a:spAutoFit/>
          </a:bodyPr>
          <a:lstStyle/>
          <a:p>
            <a:r>
              <a:rPr lang="en-ZA" dirty="0"/>
              <a:t>When uploading media it is recommended to save it as s draft before you add any images. This ensures that your listing saves and won’t be lost if you get kicked out of your listing. </a:t>
            </a:r>
            <a:endParaRPr lang="en-GB" dirty="0"/>
          </a:p>
        </p:txBody>
      </p:sp>
      <p:pic>
        <p:nvPicPr>
          <p:cNvPr id="17" name="Picture 16">
            <a:extLst>
              <a:ext uri="{FF2B5EF4-FFF2-40B4-BE49-F238E27FC236}">
                <a16:creationId xmlns:a16="http://schemas.microsoft.com/office/drawing/2014/main" id="{A57BEC62-DA13-4A79-9C4F-AA458AE9364D}"/>
              </a:ext>
            </a:extLst>
          </p:cNvPr>
          <p:cNvPicPr>
            <a:picLocks noChangeAspect="1"/>
          </p:cNvPicPr>
          <p:nvPr/>
        </p:nvPicPr>
        <p:blipFill rotWithShape="1">
          <a:blip r:embed="rId3"/>
          <a:srcRect l="92247" b="94252"/>
          <a:stretch/>
        </p:blipFill>
        <p:spPr>
          <a:xfrm>
            <a:off x="7023157" y="774387"/>
            <a:ext cx="1410557" cy="489428"/>
          </a:xfrm>
          <a:prstGeom prst="rect">
            <a:avLst/>
          </a:prstGeom>
        </p:spPr>
      </p:pic>
      <p:sp>
        <p:nvSpPr>
          <p:cNvPr id="7" name="Rectangle 6">
            <a:extLst>
              <a:ext uri="{FF2B5EF4-FFF2-40B4-BE49-F238E27FC236}">
                <a16:creationId xmlns:a16="http://schemas.microsoft.com/office/drawing/2014/main" id="{5316A98A-217F-4069-88AB-99B0F44CBCDE}"/>
              </a:ext>
            </a:extLst>
          </p:cNvPr>
          <p:cNvSpPr/>
          <p:nvPr/>
        </p:nvSpPr>
        <p:spPr>
          <a:xfrm>
            <a:off x="6945520" y="774387"/>
            <a:ext cx="1488194" cy="71050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E4E6AC5-EC31-4244-A3D4-266940CB3E4D}"/>
              </a:ext>
            </a:extLst>
          </p:cNvPr>
          <p:cNvSpPr txBox="1"/>
          <p:nvPr/>
        </p:nvSpPr>
        <p:spPr>
          <a:xfrm>
            <a:off x="9033304" y="1902542"/>
            <a:ext cx="3040709" cy="3693319"/>
          </a:xfrm>
          <a:prstGeom prst="rect">
            <a:avLst/>
          </a:prstGeom>
          <a:noFill/>
        </p:spPr>
        <p:txBody>
          <a:bodyPr wrap="square" rtlCol="0">
            <a:spAutoFit/>
          </a:bodyPr>
          <a:lstStyle/>
          <a:p>
            <a:r>
              <a:rPr lang="en-ZA" dirty="0"/>
              <a:t>When uploading media you can add up to 50 images and a video. </a:t>
            </a:r>
          </a:p>
          <a:p>
            <a:endParaRPr lang="en-ZA" dirty="0"/>
          </a:p>
          <a:p>
            <a:r>
              <a:rPr lang="en-ZA" dirty="0"/>
              <a:t>When up loading images you have prompts telling you how to upload. </a:t>
            </a:r>
          </a:p>
          <a:p>
            <a:endParaRPr lang="en-ZA" dirty="0"/>
          </a:p>
          <a:p>
            <a:r>
              <a:rPr lang="en-ZA" dirty="0"/>
              <a:t>Images can be in landscape and in portrait.</a:t>
            </a:r>
          </a:p>
          <a:p>
            <a:endParaRPr lang="en-ZA" dirty="0"/>
          </a:p>
          <a:p>
            <a:r>
              <a:rPr lang="en-ZA" dirty="0"/>
              <a:t>When uploading a video it needs to be a </a:t>
            </a:r>
            <a:r>
              <a:rPr lang="en-ZA" dirty="0" err="1"/>
              <a:t>url</a:t>
            </a:r>
            <a:r>
              <a:rPr lang="en-ZA" dirty="0"/>
              <a:t> link. </a:t>
            </a:r>
          </a:p>
        </p:txBody>
      </p:sp>
    </p:spTree>
    <p:extLst>
      <p:ext uri="{BB962C8B-B14F-4D97-AF65-F5344CB8AC3E}">
        <p14:creationId xmlns:p14="http://schemas.microsoft.com/office/powerpoint/2010/main" val="3328507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6AA141-4C0B-4165-B71B-59F2E1A82ECC}"/>
              </a:ext>
            </a:extLst>
          </p:cNvPr>
          <p:cNvPicPr>
            <a:picLocks noChangeAspect="1"/>
          </p:cNvPicPr>
          <p:nvPr/>
        </p:nvPicPr>
        <p:blipFill>
          <a:blip r:embed="rId2"/>
          <a:stretch>
            <a:fillRect/>
          </a:stretch>
        </p:blipFill>
        <p:spPr>
          <a:xfrm>
            <a:off x="2632708" y="930146"/>
            <a:ext cx="7425922" cy="3826856"/>
          </a:xfrm>
          <a:prstGeom prst="rect">
            <a:avLst/>
          </a:prstGeom>
        </p:spPr>
      </p:pic>
      <p:sp>
        <p:nvSpPr>
          <p:cNvPr id="2" name="Title 1">
            <a:extLst>
              <a:ext uri="{FF2B5EF4-FFF2-40B4-BE49-F238E27FC236}">
                <a16:creationId xmlns:a16="http://schemas.microsoft.com/office/drawing/2014/main" id="{53AA5C40-8732-4C1E-BC0B-35031A6A1793}"/>
              </a:ext>
            </a:extLst>
          </p:cNvPr>
          <p:cNvSpPr>
            <a:spLocks noGrp="1"/>
          </p:cNvSpPr>
          <p:nvPr>
            <p:ph type="title"/>
          </p:nvPr>
        </p:nvSpPr>
        <p:spPr>
          <a:xfrm>
            <a:off x="0" y="-282824"/>
            <a:ext cx="10515600" cy="1325563"/>
          </a:xfrm>
        </p:spPr>
        <p:txBody>
          <a:bodyPr/>
          <a:lstStyle/>
          <a:p>
            <a:r>
              <a:rPr lang="en-ZA" dirty="0"/>
              <a:t>Step 5: Media</a:t>
            </a:r>
            <a:endParaRPr lang="en-GB" dirty="0"/>
          </a:p>
        </p:txBody>
      </p:sp>
      <p:pic>
        <p:nvPicPr>
          <p:cNvPr id="6" name="Picture 5">
            <a:extLst>
              <a:ext uri="{FF2B5EF4-FFF2-40B4-BE49-F238E27FC236}">
                <a16:creationId xmlns:a16="http://schemas.microsoft.com/office/drawing/2014/main" id="{C56679C9-FEE3-484F-A383-EC7230CE2B7B}"/>
              </a:ext>
            </a:extLst>
          </p:cNvPr>
          <p:cNvPicPr>
            <a:picLocks noChangeAspect="1"/>
          </p:cNvPicPr>
          <p:nvPr/>
        </p:nvPicPr>
        <p:blipFill>
          <a:blip r:embed="rId3"/>
          <a:stretch>
            <a:fillRect/>
          </a:stretch>
        </p:blipFill>
        <p:spPr>
          <a:xfrm>
            <a:off x="345293" y="3672335"/>
            <a:ext cx="4316374" cy="2984318"/>
          </a:xfrm>
          <a:prstGeom prst="rect">
            <a:avLst/>
          </a:prstGeom>
        </p:spPr>
      </p:pic>
      <p:cxnSp>
        <p:nvCxnSpPr>
          <p:cNvPr id="5" name="Straight Arrow Connector 4">
            <a:extLst>
              <a:ext uri="{FF2B5EF4-FFF2-40B4-BE49-F238E27FC236}">
                <a16:creationId xmlns:a16="http://schemas.microsoft.com/office/drawing/2014/main" id="{2214A530-5216-44A1-B436-70A9E6D50378}"/>
              </a:ext>
            </a:extLst>
          </p:cNvPr>
          <p:cNvCxnSpPr/>
          <p:nvPr/>
        </p:nvCxnSpPr>
        <p:spPr>
          <a:xfrm flipH="1">
            <a:off x="4661667" y="2909620"/>
            <a:ext cx="1378603" cy="7080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D8DB49-BD74-4F80-A4FA-C7AB5DBFF0AE}"/>
              </a:ext>
            </a:extLst>
          </p:cNvPr>
          <p:cNvPicPr>
            <a:picLocks noChangeAspect="1"/>
          </p:cNvPicPr>
          <p:nvPr/>
        </p:nvPicPr>
        <p:blipFill>
          <a:blip r:embed="rId4"/>
          <a:stretch>
            <a:fillRect/>
          </a:stretch>
        </p:blipFill>
        <p:spPr>
          <a:xfrm>
            <a:off x="6345669" y="3725082"/>
            <a:ext cx="5608744" cy="3132918"/>
          </a:xfrm>
          <a:prstGeom prst="rect">
            <a:avLst/>
          </a:prstGeom>
        </p:spPr>
      </p:pic>
      <p:cxnSp>
        <p:nvCxnSpPr>
          <p:cNvPr id="13" name="Straight Arrow Connector 12">
            <a:extLst>
              <a:ext uri="{FF2B5EF4-FFF2-40B4-BE49-F238E27FC236}">
                <a16:creationId xmlns:a16="http://schemas.microsoft.com/office/drawing/2014/main" id="{04F61E3C-F012-4BAF-B028-A3731A78F16B}"/>
              </a:ext>
            </a:extLst>
          </p:cNvPr>
          <p:cNvCxnSpPr>
            <a:cxnSpLocks/>
          </p:cNvCxnSpPr>
          <p:nvPr/>
        </p:nvCxnSpPr>
        <p:spPr>
          <a:xfrm>
            <a:off x="4980700" y="4506930"/>
            <a:ext cx="1293812" cy="500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564FE3C-393C-41EE-A9B6-0232C408FC18}"/>
              </a:ext>
            </a:extLst>
          </p:cNvPr>
          <p:cNvSpPr/>
          <p:nvPr/>
        </p:nvSpPr>
        <p:spPr>
          <a:xfrm>
            <a:off x="5670002" y="2462981"/>
            <a:ext cx="1293812" cy="339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80F9C9E1-E4F9-417E-9739-F949968C88D1}"/>
              </a:ext>
            </a:extLst>
          </p:cNvPr>
          <p:cNvCxnSpPr/>
          <p:nvPr/>
        </p:nvCxnSpPr>
        <p:spPr>
          <a:xfrm flipV="1">
            <a:off x="7048605" y="1250583"/>
            <a:ext cx="812285" cy="12123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104517D-3592-4DEB-8487-08C89AC0CC2E}"/>
              </a:ext>
            </a:extLst>
          </p:cNvPr>
          <p:cNvSpPr txBox="1"/>
          <p:nvPr/>
        </p:nvSpPr>
        <p:spPr>
          <a:xfrm>
            <a:off x="7860890" y="796413"/>
            <a:ext cx="3878826" cy="923330"/>
          </a:xfrm>
          <a:prstGeom prst="rect">
            <a:avLst/>
          </a:prstGeom>
          <a:noFill/>
          <a:ln>
            <a:solidFill>
              <a:srgbClr val="FF0000"/>
            </a:solidFill>
          </a:ln>
        </p:spPr>
        <p:txBody>
          <a:bodyPr wrap="square" rtlCol="0">
            <a:spAutoFit/>
          </a:bodyPr>
          <a:lstStyle/>
          <a:p>
            <a:r>
              <a:rPr lang="en-ZA" dirty="0"/>
              <a:t>To upload images you will click on the “Select and Upload” button in the greyed out box. </a:t>
            </a:r>
            <a:endParaRPr lang="en-GB" dirty="0"/>
          </a:p>
        </p:txBody>
      </p:sp>
      <p:sp>
        <p:nvSpPr>
          <p:cNvPr id="15" name="TextBox 14">
            <a:extLst>
              <a:ext uri="{FF2B5EF4-FFF2-40B4-BE49-F238E27FC236}">
                <a16:creationId xmlns:a16="http://schemas.microsoft.com/office/drawing/2014/main" id="{DC30379F-06D4-4AB5-B214-C3B67E8271ED}"/>
              </a:ext>
            </a:extLst>
          </p:cNvPr>
          <p:cNvSpPr txBox="1"/>
          <p:nvPr/>
        </p:nvSpPr>
        <p:spPr>
          <a:xfrm>
            <a:off x="374314" y="2682139"/>
            <a:ext cx="4287353" cy="923330"/>
          </a:xfrm>
          <a:prstGeom prst="rect">
            <a:avLst/>
          </a:prstGeom>
          <a:noFill/>
          <a:ln w="28575">
            <a:solidFill>
              <a:srgbClr val="FF0000"/>
            </a:solidFill>
          </a:ln>
        </p:spPr>
        <p:txBody>
          <a:bodyPr wrap="square" rtlCol="0">
            <a:spAutoFit/>
          </a:bodyPr>
          <a:lstStyle/>
          <a:p>
            <a:r>
              <a:rPr lang="en-ZA" dirty="0"/>
              <a:t>When you click the button it will open up your computers file explorer, here you will be able to find your images.  </a:t>
            </a:r>
            <a:endParaRPr lang="en-GB" dirty="0"/>
          </a:p>
        </p:txBody>
      </p:sp>
      <p:sp>
        <p:nvSpPr>
          <p:cNvPr id="20" name="TextBox 19">
            <a:extLst>
              <a:ext uri="{FF2B5EF4-FFF2-40B4-BE49-F238E27FC236}">
                <a16:creationId xmlns:a16="http://schemas.microsoft.com/office/drawing/2014/main" id="{E9B1A7C3-9C02-46B5-AA50-04C1ADA10F32}"/>
              </a:ext>
            </a:extLst>
          </p:cNvPr>
          <p:cNvSpPr txBox="1"/>
          <p:nvPr/>
        </p:nvSpPr>
        <p:spPr>
          <a:xfrm>
            <a:off x="7911143" y="3808082"/>
            <a:ext cx="4115627" cy="2862322"/>
          </a:xfrm>
          <a:prstGeom prst="rect">
            <a:avLst/>
          </a:prstGeom>
          <a:noFill/>
          <a:ln w="28575">
            <a:solidFill>
              <a:srgbClr val="FF0000"/>
            </a:solidFill>
          </a:ln>
        </p:spPr>
        <p:txBody>
          <a:bodyPr wrap="square" rtlCol="0">
            <a:spAutoFit/>
          </a:bodyPr>
          <a:lstStyle/>
          <a:p>
            <a:r>
              <a:rPr lang="en-ZA" dirty="0"/>
              <a:t>Once you’ve found your images you will select them and they will start to upload. </a:t>
            </a:r>
          </a:p>
          <a:p>
            <a:endParaRPr lang="en-ZA" dirty="0"/>
          </a:p>
          <a:p>
            <a:r>
              <a:rPr lang="en-ZA" dirty="0"/>
              <a:t>The upload speed depends on your </a:t>
            </a:r>
            <a:r>
              <a:rPr lang="en-ZA" dirty="0" err="1"/>
              <a:t>wifi</a:t>
            </a:r>
            <a:r>
              <a:rPr lang="en-ZA" dirty="0"/>
              <a:t> and image quality </a:t>
            </a:r>
          </a:p>
          <a:p>
            <a:endParaRPr lang="en-ZA" dirty="0"/>
          </a:p>
          <a:p>
            <a:r>
              <a:rPr lang="en-ZA" dirty="0"/>
              <a:t>Once all your images are uploaded you will need to select a featured image. Your images will show up below the greyed out box.</a:t>
            </a:r>
            <a:endParaRPr lang="en-GB" dirty="0"/>
          </a:p>
        </p:txBody>
      </p:sp>
      <p:sp>
        <p:nvSpPr>
          <p:cNvPr id="16" name="Rectangle 15">
            <a:extLst>
              <a:ext uri="{FF2B5EF4-FFF2-40B4-BE49-F238E27FC236}">
                <a16:creationId xmlns:a16="http://schemas.microsoft.com/office/drawing/2014/main" id="{0972D276-D96D-41A4-BD1E-FAA80DD3E814}"/>
              </a:ext>
            </a:extLst>
          </p:cNvPr>
          <p:cNvSpPr/>
          <p:nvPr/>
        </p:nvSpPr>
        <p:spPr>
          <a:xfrm>
            <a:off x="6316908" y="5589639"/>
            <a:ext cx="1543982" cy="10670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5A0C5D6-FA48-44FB-9D66-ECD09EE4A332}"/>
              </a:ext>
            </a:extLst>
          </p:cNvPr>
          <p:cNvSpPr txBox="1"/>
          <p:nvPr/>
        </p:nvSpPr>
        <p:spPr>
          <a:xfrm>
            <a:off x="3212575" y="57749"/>
            <a:ext cx="9296630" cy="1200329"/>
          </a:xfrm>
          <a:prstGeom prst="rect">
            <a:avLst/>
          </a:prstGeom>
          <a:noFill/>
        </p:spPr>
        <p:txBody>
          <a:bodyPr wrap="square" rtlCol="0">
            <a:spAutoFit/>
          </a:bodyPr>
          <a:lstStyle/>
          <a:p>
            <a:r>
              <a:rPr lang="en-ZA" sz="1800" dirty="0">
                <a:effectLst/>
                <a:latin typeface="Calibri" panose="020F0502020204030204" pitchFamily="34" charset="0"/>
                <a:ea typeface="Calibri" panose="020F0502020204030204" pitchFamily="34" charset="0"/>
              </a:rPr>
              <a:t>It is advisable to resize your images before loading as this can save you time. Images MUST NOT be less that 1440 x 900. If you do not know how to resize images then ask your Principal for training.</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806316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5C40-8732-4C1E-BC0B-35031A6A1793}"/>
              </a:ext>
            </a:extLst>
          </p:cNvPr>
          <p:cNvSpPr>
            <a:spLocks noGrp="1"/>
          </p:cNvSpPr>
          <p:nvPr>
            <p:ph type="title"/>
          </p:nvPr>
        </p:nvSpPr>
        <p:spPr>
          <a:xfrm>
            <a:off x="0" y="-269777"/>
            <a:ext cx="10515600" cy="1325563"/>
          </a:xfrm>
        </p:spPr>
        <p:txBody>
          <a:bodyPr/>
          <a:lstStyle/>
          <a:p>
            <a:r>
              <a:rPr lang="en-ZA" dirty="0"/>
              <a:t>Step 5: Media</a:t>
            </a:r>
            <a:endParaRPr lang="en-GB" dirty="0"/>
          </a:p>
        </p:txBody>
      </p:sp>
      <p:pic>
        <p:nvPicPr>
          <p:cNvPr id="10" name="Picture 9">
            <a:extLst>
              <a:ext uri="{FF2B5EF4-FFF2-40B4-BE49-F238E27FC236}">
                <a16:creationId xmlns:a16="http://schemas.microsoft.com/office/drawing/2014/main" id="{39F74C16-A174-4CC4-8771-8BCC0BE8E9FE}"/>
              </a:ext>
            </a:extLst>
          </p:cNvPr>
          <p:cNvPicPr>
            <a:picLocks noChangeAspect="1"/>
          </p:cNvPicPr>
          <p:nvPr/>
        </p:nvPicPr>
        <p:blipFill>
          <a:blip r:embed="rId2"/>
          <a:stretch>
            <a:fillRect/>
          </a:stretch>
        </p:blipFill>
        <p:spPr>
          <a:xfrm>
            <a:off x="304777" y="1157533"/>
            <a:ext cx="4675281" cy="3124991"/>
          </a:xfrm>
          <a:prstGeom prst="rect">
            <a:avLst/>
          </a:prstGeom>
        </p:spPr>
      </p:pic>
      <p:pic>
        <p:nvPicPr>
          <p:cNvPr id="14" name="Picture 13">
            <a:extLst>
              <a:ext uri="{FF2B5EF4-FFF2-40B4-BE49-F238E27FC236}">
                <a16:creationId xmlns:a16="http://schemas.microsoft.com/office/drawing/2014/main" id="{79C2FC93-7DE8-4DB4-94E9-433A5377668E}"/>
              </a:ext>
            </a:extLst>
          </p:cNvPr>
          <p:cNvPicPr>
            <a:picLocks noChangeAspect="1"/>
          </p:cNvPicPr>
          <p:nvPr/>
        </p:nvPicPr>
        <p:blipFill>
          <a:blip r:embed="rId3"/>
          <a:stretch>
            <a:fillRect/>
          </a:stretch>
        </p:blipFill>
        <p:spPr>
          <a:xfrm>
            <a:off x="524753" y="4137971"/>
            <a:ext cx="3514643" cy="2720029"/>
          </a:xfrm>
          <a:prstGeom prst="rect">
            <a:avLst/>
          </a:prstGeom>
        </p:spPr>
      </p:pic>
      <p:pic>
        <p:nvPicPr>
          <p:cNvPr id="12" name="Picture 11">
            <a:extLst>
              <a:ext uri="{FF2B5EF4-FFF2-40B4-BE49-F238E27FC236}">
                <a16:creationId xmlns:a16="http://schemas.microsoft.com/office/drawing/2014/main" id="{24F456E3-EA05-4B25-B007-8814319DAC48}"/>
              </a:ext>
            </a:extLst>
          </p:cNvPr>
          <p:cNvPicPr>
            <a:picLocks noChangeAspect="1"/>
          </p:cNvPicPr>
          <p:nvPr/>
        </p:nvPicPr>
        <p:blipFill>
          <a:blip r:embed="rId4"/>
          <a:stretch>
            <a:fillRect/>
          </a:stretch>
        </p:blipFill>
        <p:spPr>
          <a:xfrm>
            <a:off x="3383692" y="2964525"/>
            <a:ext cx="1197136" cy="1529674"/>
          </a:xfrm>
          <a:prstGeom prst="rect">
            <a:avLst/>
          </a:prstGeom>
        </p:spPr>
      </p:pic>
      <p:pic>
        <p:nvPicPr>
          <p:cNvPr id="16" name="Picture 15">
            <a:extLst>
              <a:ext uri="{FF2B5EF4-FFF2-40B4-BE49-F238E27FC236}">
                <a16:creationId xmlns:a16="http://schemas.microsoft.com/office/drawing/2014/main" id="{099BE9D6-FBEB-402F-9D2F-2529B14DBA7C}"/>
              </a:ext>
            </a:extLst>
          </p:cNvPr>
          <p:cNvPicPr>
            <a:picLocks noChangeAspect="1"/>
          </p:cNvPicPr>
          <p:nvPr/>
        </p:nvPicPr>
        <p:blipFill>
          <a:blip r:embed="rId5"/>
          <a:stretch>
            <a:fillRect/>
          </a:stretch>
        </p:blipFill>
        <p:spPr>
          <a:xfrm>
            <a:off x="10477775" y="2435675"/>
            <a:ext cx="1197136" cy="1546299"/>
          </a:xfrm>
          <a:prstGeom prst="rect">
            <a:avLst/>
          </a:prstGeom>
        </p:spPr>
      </p:pic>
      <p:sp>
        <p:nvSpPr>
          <p:cNvPr id="3" name="TextBox 2">
            <a:extLst>
              <a:ext uri="{FF2B5EF4-FFF2-40B4-BE49-F238E27FC236}">
                <a16:creationId xmlns:a16="http://schemas.microsoft.com/office/drawing/2014/main" id="{0695126F-C8A6-4063-B50B-0D285610EE32}"/>
              </a:ext>
            </a:extLst>
          </p:cNvPr>
          <p:cNvSpPr txBox="1"/>
          <p:nvPr/>
        </p:nvSpPr>
        <p:spPr>
          <a:xfrm>
            <a:off x="5257800" y="2264343"/>
            <a:ext cx="4028787" cy="3416320"/>
          </a:xfrm>
          <a:prstGeom prst="rect">
            <a:avLst/>
          </a:prstGeom>
          <a:noFill/>
        </p:spPr>
        <p:txBody>
          <a:bodyPr wrap="square" rtlCol="0">
            <a:spAutoFit/>
          </a:bodyPr>
          <a:lstStyle/>
          <a:p>
            <a:r>
              <a:rPr lang="en-ZA" dirty="0"/>
              <a:t>Below every image uploaded there is a star and cross. </a:t>
            </a:r>
          </a:p>
          <a:p>
            <a:endParaRPr lang="en-ZA" dirty="0"/>
          </a:p>
          <a:p>
            <a:r>
              <a:rPr lang="en-ZA" dirty="0"/>
              <a:t>The star enables you to feature an image. This means it will be the first image you see on the listing, only one image can be featured.</a:t>
            </a:r>
          </a:p>
          <a:p>
            <a:endParaRPr lang="en-ZA" dirty="0"/>
          </a:p>
          <a:p>
            <a:r>
              <a:rPr lang="en-ZA" dirty="0"/>
              <a:t>Once the star has been clicked it will go green.</a:t>
            </a:r>
          </a:p>
          <a:p>
            <a:endParaRPr lang="en-ZA" dirty="0"/>
          </a:p>
          <a:p>
            <a:r>
              <a:rPr lang="en-ZA" dirty="0"/>
              <a:t>The cross is the delete option.  </a:t>
            </a:r>
            <a:endParaRPr lang="en-GB" dirty="0"/>
          </a:p>
        </p:txBody>
      </p:sp>
      <p:sp>
        <p:nvSpPr>
          <p:cNvPr id="4" name="Oval 3">
            <a:extLst>
              <a:ext uri="{FF2B5EF4-FFF2-40B4-BE49-F238E27FC236}">
                <a16:creationId xmlns:a16="http://schemas.microsoft.com/office/drawing/2014/main" id="{F96C24F5-CAFC-463C-862F-979994A070D0}"/>
              </a:ext>
            </a:extLst>
          </p:cNvPr>
          <p:cNvSpPr/>
          <p:nvPr/>
        </p:nvSpPr>
        <p:spPr>
          <a:xfrm>
            <a:off x="510202" y="6158501"/>
            <a:ext cx="582050" cy="440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5200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BA85-940A-4DA3-979A-A7824FAC01E6}"/>
              </a:ext>
            </a:extLst>
          </p:cNvPr>
          <p:cNvSpPr>
            <a:spLocks noGrp="1"/>
          </p:cNvSpPr>
          <p:nvPr>
            <p:ph type="title"/>
          </p:nvPr>
        </p:nvSpPr>
        <p:spPr>
          <a:xfrm>
            <a:off x="0" y="-88008"/>
            <a:ext cx="10515600" cy="1325563"/>
          </a:xfrm>
        </p:spPr>
        <p:txBody>
          <a:bodyPr/>
          <a:lstStyle/>
          <a:p>
            <a:r>
              <a:rPr lang="en-ZA" dirty="0"/>
              <a:t>Step 6: Floor Plans</a:t>
            </a:r>
            <a:endParaRPr lang="en-GB" dirty="0"/>
          </a:p>
        </p:txBody>
      </p:sp>
      <p:pic>
        <p:nvPicPr>
          <p:cNvPr id="4" name="Picture 3">
            <a:extLst>
              <a:ext uri="{FF2B5EF4-FFF2-40B4-BE49-F238E27FC236}">
                <a16:creationId xmlns:a16="http://schemas.microsoft.com/office/drawing/2014/main" id="{C42404C0-142D-429A-9261-A3F664B727AC}"/>
              </a:ext>
            </a:extLst>
          </p:cNvPr>
          <p:cNvPicPr>
            <a:picLocks noChangeAspect="1"/>
          </p:cNvPicPr>
          <p:nvPr/>
        </p:nvPicPr>
        <p:blipFill>
          <a:blip r:embed="rId2"/>
          <a:stretch>
            <a:fillRect/>
          </a:stretch>
        </p:blipFill>
        <p:spPr>
          <a:xfrm>
            <a:off x="1153237" y="2076367"/>
            <a:ext cx="9885526" cy="4781633"/>
          </a:xfrm>
          <a:prstGeom prst="rect">
            <a:avLst/>
          </a:prstGeom>
        </p:spPr>
      </p:pic>
      <p:sp>
        <p:nvSpPr>
          <p:cNvPr id="3" name="TextBox 2">
            <a:extLst>
              <a:ext uri="{FF2B5EF4-FFF2-40B4-BE49-F238E27FC236}">
                <a16:creationId xmlns:a16="http://schemas.microsoft.com/office/drawing/2014/main" id="{E0FF01E4-B004-4C98-9394-18007E368AD8}"/>
              </a:ext>
            </a:extLst>
          </p:cNvPr>
          <p:cNvSpPr txBox="1"/>
          <p:nvPr/>
        </p:nvSpPr>
        <p:spPr>
          <a:xfrm>
            <a:off x="1519083" y="1120877"/>
            <a:ext cx="9362363" cy="1200329"/>
          </a:xfrm>
          <a:prstGeom prst="rect">
            <a:avLst/>
          </a:prstGeom>
          <a:noFill/>
        </p:spPr>
        <p:txBody>
          <a:bodyPr wrap="square" rtlCol="0">
            <a:spAutoFit/>
          </a:bodyPr>
          <a:lstStyle/>
          <a:p>
            <a:r>
              <a:rPr lang="en-ZA" dirty="0"/>
              <a:t>Floor plans are specifically for any property you are selling “Off Plan” meaning it is till going to be built. </a:t>
            </a:r>
          </a:p>
          <a:p>
            <a:endParaRPr lang="en-ZA" dirty="0"/>
          </a:p>
          <a:p>
            <a:r>
              <a:rPr lang="en-ZA" dirty="0"/>
              <a:t>However if you have the plans for a old property you can upload them here.</a:t>
            </a:r>
            <a:endParaRPr lang="en-GB" dirty="0"/>
          </a:p>
        </p:txBody>
      </p:sp>
    </p:spTree>
    <p:extLst>
      <p:ext uri="{BB962C8B-B14F-4D97-AF65-F5344CB8AC3E}">
        <p14:creationId xmlns:p14="http://schemas.microsoft.com/office/powerpoint/2010/main" val="2665189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6502-BD95-4094-AA97-335F95DDA375}"/>
              </a:ext>
            </a:extLst>
          </p:cNvPr>
          <p:cNvSpPr>
            <a:spLocks noGrp="1"/>
          </p:cNvSpPr>
          <p:nvPr>
            <p:ph type="title"/>
          </p:nvPr>
        </p:nvSpPr>
        <p:spPr>
          <a:xfrm>
            <a:off x="0" y="-261177"/>
            <a:ext cx="10515600" cy="1325563"/>
          </a:xfrm>
        </p:spPr>
        <p:txBody>
          <a:bodyPr/>
          <a:lstStyle/>
          <a:p>
            <a:r>
              <a:rPr lang="en-ZA" dirty="0"/>
              <a:t>Step 7: Contact Details</a:t>
            </a:r>
            <a:endParaRPr lang="en-GB" dirty="0"/>
          </a:p>
        </p:txBody>
      </p:sp>
      <p:grpSp>
        <p:nvGrpSpPr>
          <p:cNvPr id="6" name="Group 5">
            <a:extLst>
              <a:ext uri="{FF2B5EF4-FFF2-40B4-BE49-F238E27FC236}">
                <a16:creationId xmlns:a16="http://schemas.microsoft.com/office/drawing/2014/main" id="{7D602D0C-A36F-4059-AE3D-7556A3A46454}"/>
              </a:ext>
            </a:extLst>
          </p:cNvPr>
          <p:cNvGrpSpPr/>
          <p:nvPr/>
        </p:nvGrpSpPr>
        <p:grpSpPr>
          <a:xfrm>
            <a:off x="1064636" y="1850360"/>
            <a:ext cx="10371314" cy="4047736"/>
            <a:chOff x="1119227" y="1764341"/>
            <a:chExt cx="9953545" cy="3329318"/>
          </a:xfrm>
        </p:grpSpPr>
        <p:pic>
          <p:nvPicPr>
            <p:cNvPr id="4" name="Picture 3">
              <a:extLst>
                <a:ext uri="{FF2B5EF4-FFF2-40B4-BE49-F238E27FC236}">
                  <a16:creationId xmlns:a16="http://schemas.microsoft.com/office/drawing/2014/main" id="{0762D133-9EC5-4FA4-A733-00C8E385D9D5}"/>
                </a:ext>
              </a:extLst>
            </p:cNvPr>
            <p:cNvPicPr>
              <a:picLocks noChangeAspect="1"/>
            </p:cNvPicPr>
            <p:nvPr/>
          </p:nvPicPr>
          <p:blipFill>
            <a:blip r:embed="rId2"/>
            <a:stretch>
              <a:fillRect/>
            </a:stretch>
          </p:blipFill>
          <p:spPr>
            <a:xfrm>
              <a:off x="1119227" y="1764341"/>
              <a:ext cx="9953545" cy="3329318"/>
            </a:xfrm>
            <a:prstGeom prst="rect">
              <a:avLst/>
            </a:prstGeom>
          </p:spPr>
        </p:pic>
        <p:sp>
          <p:nvSpPr>
            <p:cNvPr id="3" name="TextBox 2">
              <a:extLst>
                <a:ext uri="{FF2B5EF4-FFF2-40B4-BE49-F238E27FC236}">
                  <a16:creationId xmlns:a16="http://schemas.microsoft.com/office/drawing/2014/main" id="{AB8DD833-F042-46FD-ABED-B52EF76CB454}"/>
                </a:ext>
              </a:extLst>
            </p:cNvPr>
            <p:cNvSpPr txBox="1"/>
            <p:nvPr/>
          </p:nvSpPr>
          <p:spPr>
            <a:xfrm>
              <a:off x="2167004" y="3757807"/>
              <a:ext cx="250520" cy="369332"/>
            </a:xfrm>
            <a:prstGeom prst="rect">
              <a:avLst/>
            </a:prstGeom>
            <a:noFill/>
          </p:spPr>
          <p:txBody>
            <a:bodyPr wrap="square" rtlCol="0">
              <a:spAutoFit/>
            </a:bodyPr>
            <a:lstStyle/>
            <a:p>
              <a:r>
                <a:rPr lang="en-ZA" b="1" dirty="0">
                  <a:solidFill>
                    <a:srgbClr val="FF0000"/>
                  </a:solidFill>
                </a:rPr>
                <a:t>a</a:t>
              </a:r>
              <a:endParaRPr lang="en-GB" b="1" dirty="0">
                <a:solidFill>
                  <a:srgbClr val="FF0000"/>
                </a:solidFill>
              </a:endParaRPr>
            </a:p>
          </p:txBody>
        </p:sp>
        <p:sp>
          <p:nvSpPr>
            <p:cNvPr id="5" name="TextBox 4">
              <a:extLst>
                <a:ext uri="{FF2B5EF4-FFF2-40B4-BE49-F238E27FC236}">
                  <a16:creationId xmlns:a16="http://schemas.microsoft.com/office/drawing/2014/main" id="{EBB7637C-677F-4C88-8D75-92DB29AF3B44}"/>
                </a:ext>
              </a:extLst>
            </p:cNvPr>
            <p:cNvSpPr txBox="1"/>
            <p:nvPr/>
          </p:nvSpPr>
          <p:spPr>
            <a:xfrm>
              <a:off x="7154450" y="3757807"/>
              <a:ext cx="250520" cy="369332"/>
            </a:xfrm>
            <a:prstGeom prst="rect">
              <a:avLst/>
            </a:prstGeom>
            <a:noFill/>
          </p:spPr>
          <p:txBody>
            <a:bodyPr wrap="square" rtlCol="0">
              <a:spAutoFit/>
            </a:bodyPr>
            <a:lstStyle/>
            <a:p>
              <a:r>
                <a:rPr lang="en-ZA" b="1" dirty="0">
                  <a:solidFill>
                    <a:srgbClr val="FF0000"/>
                  </a:solidFill>
                </a:rPr>
                <a:t>b</a:t>
              </a:r>
              <a:endParaRPr lang="en-GB" b="1" dirty="0">
                <a:solidFill>
                  <a:srgbClr val="FF0000"/>
                </a:solidFill>
              </a:endParaRPr>
            </a:p>
          </p:txBody>
        </p:sp>
      </p:grpSp>
      <p:sp>
        <p:nvSpPr>
          <p:cNvPr id="7" name="TextBox 6">
            <a:extLst>
              <a:ext uri="{FF2B5EF4-FFF2-40B4-BE49-F238E27FC236}">
                <a16:creationId xmlns:a16="http://schemas.microsoft.com/office/drawing/2014/main" id="{37AEA081-3C14-434A-9357-3BEA92878B52}"/>
              </a:ext>
            </a:extLst>
          </p:cNvPr>
          <p:cNvSpPr txBox="1"/>
          <p:nvPr/>
        </p:nvSpPr>
        <p:spPr>
          <a:xfrm>
            <a:off x="266700" y="555675"/>
            <a:ext cx="10515600" cy="1754326"/>
          </a:xfrm>
          <a:prstGeom prst="rect">
            <a:avLst/>
          </a:prstGeom>
          <a:noFill/>
        </p:spPr>
        <p:txBody>
          <a:bodyPr wrap="square" rtlCol="0">
            <a:spAutoFit/>
          </a:bodyPr>
          <a:lstStyle/>
          <a:p>
            <a:r>
              <a:rPr lang="en-ZA" dirty="0"/>
              <a:t>When adding contacts, you are able to add a whole new contact or an existing contact. </a:t>
            </a:r>
          </a:p>
          <a:p>
            <a:r>
              <a:rPr lang="en-ZA" sz="1800" dirty="0">
                <a:effectLst/>
                <a:latin typeface="Calibri" panose="020F0502020204030204" pitchFamily="34" charset="0"/>
                <a:ea typeface="Calibri" panose="020F0502020204030204" pitchFamily="34" charset="0"/>
              </a:rPr>
              <a:t>The more details you have the better. The system is designed to send automated emails for birthdays, etc. This is specifically designed to assist you in maintaining contact with your clients which helps you build  and effective referral base. It is important that you have the correct first name (or nickname) and email address. DO NOT add more that one name for first name.</a:t>
            </a:r>
            <a:endParaRPr lang="en-GB" sz="1800" dirty="0">
              <a:effectLst/>
              <a:latin typeface="Calibri" panose="020F0502020204030204" pitchFamily="34" charset="0"/>
              <a:ea typeface="Calibri" panose="020F0502020204030204" pitchFamily="34" charset="0"/>
            </a:endParaRPr>
          </a:p>
          <a:p>
            <a:endParaRPr lang="en-ZA" dirty="0"/>
          </a:p>
        </p:txBody>
      </p:sp>
      <p:pic>
        <p:nvPicPr>
          <p:cNvPr id="8" name="Picture 7">
            <a:extLst>
              <a:ext uri="{FF2B5EF4-FFF2-40B4-BE49-F238E27FC236}">
                <a16:creationId xmlns:a16="http://schemas.microsoft.com/office/drawing/2014/main" id="{7CEF5362-97FA-4ED0-A361-56155862BFF8}"/>
              </a:ext>
            </a:extLst>
          </p:cNvPr>
          <p:cNvPicPr>
            <a:picLocks noChangeAspect="1"/>
          </p:cNvPicPr>
          <p:nvPr/>
        </p:nvPicPr>
        <p:blipFill>
          <a:blip r:embed="rId3"/>
          <a:stretch>
            <a:fillRect/>
          </a:stretch>
        </p:blipFill>
        <p:spPr>
          <a:xfrm>
            <a:off x="2046852" y="5591840"/>
            <a:ext cx="905001" cy="1019317"/>
          </a:xfrm>
          <a:prstGeom prst="rect">
            <a:avLst/>
          </a:prstGeom>
        </p:spPr>
      </p:pic>
      <p:sp>
        <p:nvSpPr>
          <p:cNvPr id="11" name="TextBox 10">
            <a:extLst>
              <a:ext uri="{FF2B5EF4-FFF2-40B4-BE49-F238E27FC236}">
                <a16:creationId xmlns:a16="http://schemas.microsoft.com/office/drawing/2014/main" id="{C588FD00-7550-422E-B848-18A75D8546B5}"/>
              </a:ext>
            </a:extLst>
          </p:cNvPr>
          <p:cNvSpPr txBox="1"/>
          <p:nvPr/>
        </p:nvSpPr>
        <p:spPr>
          <a:xfrm>
            <a:off x="3084615" y="5778332"/>
            <a:ext cx="4346370" cy="646331"/>
          </a:xfrm>
          <a:prstGeom prst="rect">
            <a:avLst/>
          </a:prstGeom>
          <a:noFill/>
        </p:spPr>
        <p:txBody>
          <a:bodyPr wrap="square" rtlCol="0">
            <a:spAutoFit/>
          </a:bodyPr>
          <a:lstStyle/>
          <a:p>
            <a:r>
              <a:rPr lang="en-ZA" dirty="0"/>
              <a:t>To delete a contact you will press the X on the top right. After selecting each option  </a:t>
            </a:r>
            <a:endParaRPr lang="en-GB" dirty="0"/>
          </a:p>
        </p:txBody>
      </p:sp>
    </p:spTree>
    <p:extLst>
      <p:ext uri="{BB962C8B-B14F-4D97-AF65-F5344CB8AC3E}">
        <p14:creationId xmlns:p14="http://schemas.microsoft.com/office/powerpoint/2010/main" val="250672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08FEB3-AE12-4DAC-A392-1FBF7DC0D89C}"/>
              </a:ext>
            </a:extLst>
          </p:cNvPr>
          <p:cNvPicPr>
            <a:picLocks noChangeAspect="1"/>
          </p:cNvPicPr>
          <p:nvPr/>
        </p:nvPicPr>
        <p:blipFill>
          <a:blip r:embed="rId2"/>
          <a:stretch>
            <a:fillRect/>
          </a:stretch>
        </p:blipFill>
        <p:spPr>
          <a:xfrm>
            <a:off x="212070" y="1510348"/>
            <a:ext cx="4553585" cy="914528"/>
          </a:xfrm>
          <a:prstGeom prst="rect">
            <a:avLst/>
          </a:prstGeom>
        </p:spPr>
      </p:pic>
      <p:pic>
        <p:nvPicPr>
          <p:cNvPr id="6" name="Picture 5">
            <a:extLst>
              <a:ext uri="{FF2B5EF4-FFF2-40B4-BE49-F238E27FC236}">
                <a16:creationId xmlns:a16="http://schemas.microsoft.com/office/drawing/2014/main" id="{C4483069-EDBF-4CB0-90C7-86223DC72C01}"/>
              </a:ext>
            </a:extLst>
          </p:cNvPr>
          <p:cNvPicPr>
            <a:picLocks noChangeAspect="1"/>
          </p:cNvPicPr>
          <p:nvPr/>
        </p:nvPicPr>
        <p:blipFill>
          <a:blip r:embed="rId3"/>
          <a:stretch>
            <a:fillRect/>
          </a:stretch>
        </p:blipFill>
        <p:spPr>
          <a:xfrm>
            <a:off x="5304619" y="2266216"/>
            <a:ext cx="6297037" cy="3762466"/>
          </a:xfrm>
          <a:prstGeom prst="rect">
            <a:avLst/>
          </a:prstGeom>
        </p:spPr>
      </p:pic>
      <p:pic>
        <p:nvPicPr>
          <p:cNvPr id="8" name="Picture 7">
            <a:extLst>
              <a:ext uri="{FF2B5EF4-FFF2-40B4-BE49-F238E27FC236}">
                <a16:creationId xmlns:a16="http://schemas.microsoft.com/office/drawing/2014/main" id="{1573EBE4-476E-4AAB-A3C3-0DAEE959BEA0}"/>
              </a:ext>
            </a:extLst>
          </p:cNvPr>
          <p:cNvPicPr>
            <a:picLocks noChangeAspect="1"/>
          </p:cNvPicPr>
          <p:nvPr/>
        </p:nvPicPr>
        <p:blipFill rotWithShape="1">
          <a:blip r:embed="rId4"/>
          <a:srcRect r="74543"/>
          <a:stretch/>
        </p:blipFill>
        <p:spPr>
          <a:xfrm>
            <a:off x="5999005" y="245592"/>
            <a:ext cx="2643369" cy="1714739"/>
          </a:xfrm>
          <a:prstGeom prst="rect">
            <a:avLst/>
          </a:prstGeom>
        </p:spPr>
      </p:pic>
      <p:sp>
        <p:nvSpPr>
          <p:cNvPr id="7" name="Title 1">
            <a:extLst>
              <a:ext uri="{FF2B5EF4-FFF2-40B4-BE49-F238E27FC236}">
                <a16:creationId xmlns:a16="http://schemas.microsoft.com/office/drawing/2014/main" id="{2162ACA8-D41B-4D68-9B39-F05454222224}"/>
              </a:ext>
            </a:extLst>
          </p:cNvPr>
          <p:cNvSpPr>
            <a:spLocks noGrp="1"/>
          </p:cNvSpPr>
          <p:nvPr>
            <p:ph type="title"/>
          </p:nvPr>
        </p:nvSpPr>
        <p:spPr>
          <a:xfrm>
            <a:off x="0" y="-261177"/>
            <a:ext cx="10515600" cy="1325563"/>
          </a:xfrm>
        </p:spPr>
        <p:txBody>
          <a:bodyPr/>
          <a:lstStyle/>
          <a:p>
            <a:r>
              <a:rPr lang="en-ZA" dirty="0"/>
              <a:t>Step 7: Contact Details</a:t>
            </a:r>
            <a:endParaRPr lang="en-GB" dirty="0"/>
          </a:p>
        </p:txBody>
      </p:sp>
      <p:cxnSp>
        <p:nvCxnSpPr>
          <p:cNvPr id="21" name="Straight Arrow Connector 20">
            <a:extLst>
              <a:ext uri="{FF2B5EF4-FFF2-40B4-BE49-F238E27FC236}">
                <a16:creationId xmlns:a16="http://schemas.microsoft.com/office/drawing/2014/main" id="{A3546BC7-9EAF-4251-AE80-6D3E8CED434E}"/>
              </a:ext>
            </a:extLst>
          </p:cNvPr>
          <p:cNvCxnSpPr>
            <a:cxnSpLocks/>
          </p:cNvCxnSpPr>
          <p:nvPr/>
        </p:nvCxnSpPr>
        <p:spPr>
          <a:xfrm flipV="1">
            <a:off x="5850936" y="1622101"/>
            <a:ext cx="750280" cy="11533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7AD70B-BB08-4D67-9904-90959533A30D}"/>
              </a:ext>
            </a:extLst>
          </p:cNvPr>
          <p:cNvSpPr txBox="1"/>
          <p:nvPr/>
        </p:nvSpPr>
        <p:spPr>
          <a:xfrm>
            <a:off x="503293" y="854875"/>
            <a:ext cx="3347884" cy="646331"/>
          </a:xfrm>
          <a:prstGeom prst="rect">
            <a:avLst/>
          </a:prstGeom>
          <a:noFill/>
        </p:spPr>
        <p:txBody>
          <a:bodyPr wrap="square" rtlCol="0">
            <a:spAutoFit/>
          </a:bodyPr>
          <a:lstStyle/>
          <a:p>
            <a:r>
              <a:rPr lang="en-ZA" dirty="0"/>
              <a:t>To add a new contact you will click “add new contact”</a:t>
            </a:r>
            <a:endParaRPr lang="en-GB" dirty="0"/>
          </a:p>
        </p:txBody>
      </p:sp>
      <p:cxnSp>
        <p:nvCxnSpPr>
          <p:cNvPr id="5" name="Straight Arrow Connector 4">
            <a:extLst>
              <a:ext uri="{FF2B5EF4-FFF2-40B4-BE49-F238E27FC236}">
                <a16:creationId xmlns:a16="http://schemas.microsoft.com/office/drawing/2014/main" id="{8BA0C1D7-6EE8-4ACC-BBAA-1F7524D229B2}"/>
              </a:ext>
            </a:extLst>
          </p:cNvPr>
          <p:cNvCxnSpPr>
            <a:cxnSpLocks/>
          </p:cNvCxnSpPr>
          <p:nvPr/>
        </p:nvCxnSpPr>
        <p:spPr>
          <a:xfrm>
            <a:off x="3267560" y="2107557"/>
            <a:ext cx="1643653" cy="3173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D606BB9-58BE-44EA-915B-C0E65659EAAF}"/>
              </a:ext>
            </a:extLst>
          </p:cNvPr>
          <p:cNvSpPr txBox="1"/>
          <p:nvPr/>
        </p:nvSpPr>
        <p:spPr>
          <a:xfrm>
            <a:off x="84599" y="2415004"/>
            <a:ext cx="5259533" cy="2308324"/>
          </a:xfrm>
          <a:prstGeom prst="rect">
            <a:avLst/>
          </a:prstGeom>
          <a:noFill/>
        </p:spPr>
        <p:txBody>
          <a:bodyPr wrap="square" rtlCol="0">
            <a:spAutoFit/>
          </a:bodyPr>
          <a:lstStyle/>
          <a:p>
            <a:r>
              <a:rPr lang="en-ZA" dirty="0"/>
              <a:t>Once you click it this box will pull up. </a:t>
            </a:r>
          </a:p>
          <a:p>
            <a:endParaRPr lang="en-ZA" dirty="0"/>
          </a:p>
          <a:p>
            <a:r>
              <a:rPr lang="en-ZA" dirty="0"/>
              <a:t>Here you add in all the relevant information.</a:t>
            </a:r>
          </a:p>
          <a:p>
            <a:endParaRPr lang="en-ZA" dirty="0"/>
          </a:p>
          <a:p>
            <a:r>
              <a:rPr lang="en-ZA" dirty="0"/>
              <a:t>There are only 3 compulsory field that you have to fill in. But if you can it is advised you fill in more.  </a:t>
            </a:r>
          </a:p>
          <a:p>
            <a:endParaRPr lang="en-ZA" dirty="0"/>
          </a:p>
          <a:p>
            <a:endParaRPr lang="en-GB" dirty="0"/>
          </a:p>
        </p:txBody>
      </p:sp>
      <p:sp>
        <p:nvSpPr>
          <p:cNvPr id="12" name="Rectangle 11">
            <a:extLst>
              <a:ext uri="{FF2B5EF4-FFF2-40B4-BE49-F238E27FC236}">
                <a16:creationId xmlns:a16="http://schemas.microsoft.com/office/drawing/2014/main" id="{CBFF9D77-1FF2-4924-B307-0B2CAFFE31E8}"/>
              </a:ext>
            </a:extLst>
          </p:cNvPr>
          <p:cNvSpPr/>
          <p:nvPr/>
        </p:nvSpPr>
        <p:spPr>
          <a:xfrm>
            <a:off x="5692877" y="2650733"/>
            <a:ext cx="96611" cy="148975"/>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0062E79-E3F7-45E9-89E5-2DEA158E2F37}"/>
              </a:ext>
            </a:extLst>
          </p:cNvPr>
          <p:cNvSpPr/>
          <p:nvPr/>
        </p:nvSpPr>
        <p:spPr>
          <a:xfrm>
            <a:off x="5741182" y="3208467"/>
            <a:ext cx="96611" cy="148975"/>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9EB203D-8F83-478E-906E-F4D952A9C9E5}"/>
              </a:ext>
            </a:extLst>
          </p:cNvPr>
          <p:cNvSpPr/>
          <p:nvPr/>
        </p:nvSpPr>
        <p:spPr>
          <a:xfrm>
            <a:off x="8777768" y="3208467"/>
            <a:ext cx="96611" cy="148975"/>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F515E9F-3BBE-4A0A-ADF3-B95EC384C4CB}"/>
              </a:ext>
            </a:extLst>
          </p:cNvPr>
          <p:cNvSpPr/>
          <p:nvPr/>
        </p:nvSpPr>
        <p:spPr>
          <a:xfrm>
            <a:off x="5304619" y="2799708"/>
            <a:ext cx="1097895" cy="384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2A7E4E1-A99D-409D-BCE5-C0465AB26E2D}"/>
              </a:ext>
            </a:extLst>
          </p:cNvPr>
          <p:cNvSpPr txBox="1"/>
          <p:nvPr/>
        </p:nvSpPr>
        <p:spPr>
          <a:xfrm>
            <a:off x="7269435" y="976838"/>
            <a:ext cx="5264949" cy="923330"/>
          </a:xfrm>
          <a:prstGeom prst="rect">
            <a:avLst/>
          </a:prstGeom>
          <a:noFill/>
        </p:spPr>
        <p:txBody>
          <a:bodyPr wrap="square" rtlCol="0">
            <a:spAutoFit/>
          </a:bodyPr>
          <a:lstStyle/>
          <a:p>
            <a:r>
              <a:rPr lang="en-ZA" dirty="0"/>
              <a:t>Because you can add more than 1 contact, when choosing the contact title you get more than one option.</a:t>
            </a:r>
            <a:endParaRPr lang="en-GB" dirty="0"/>
          </a:p>
        </p:txBody>
      </p:sp>
      <p:sp>
        <p:nvSpPr>
          <p:cNvPr id="3" name="TextBox 2">
            <a:extLst>
              <a:ext uri="{FF2B5EF4-FFF2-40B4-BE49-F238E27FC236}">
                <a16:creationId xmlns:a16="http://schemas.microsoft.com/office/drawing/2014/main" id="{6D195003-6930-4F41-9DBE-DC465C348B84}"/>
              </a:ext>
            </a:extLst>
          </p:cNvPr>
          <p:cNvSpPr txBox="1"/>
          <p:nvPr/>
        </p:nvSpPr>
        <p:spPr>
          <a:xfrm>
            <a:off x="1266458" y="1778010"/>
            <a:ext cx="438411" cy="369332"/>
          </a:xfrm>
          <a:prstGeom prst="rect">
            <a:avLst/>
          </a:prstGeom>
          <a:noFill/>
        </p:spPr>
        <p:txBody>
          <a:bodyPr wrap="square" rtlCol="0">
            <a:spAutoFit/>
          </a:bodyPr>
          <a:lstStyle/>
          <a:p>
            <a:r>
              <a:rPr lang="en-ZA" b="1" dirty="0">
                <a:solidFill>
                  <a:srgbClr val="FF0000"/>
                </a:solidFill>
              </a:rPr>
              <a:t>a</a:t>
            </a:r>
            <a:endParaRPr lang="en-GB" b="1" dirty="0">
              <a:solidFill>
                <a:srgbClr val="FF0000"/>
              </a:solidFill>
            </a:endParaRPr>
          </a:p>
        </p:txBody>
      </p:sp>
      <p:sp>
        <p:nvSpPr>
          <p:cNvPr id="16" name="Rectangle 15">
            <a:extLst>
              <a:ext uri="{FF2B5EF4-FFF2-40B4-BE49-F238E27FC236}">
                <a16:creationId xmlns:a16="http://schemas.microsoft.com/office/drawing/2014/main" id="{E798D322-733F-41D0-A827-BA5D6698A7D9}"/>
              </a:ext>
            </a:extLst>
          </p:cNvPr>
          <p:cNvSpPr/>
          <p:nvPr/>
        </p:nvSpPr>
        <p:spPr>
          <a:xfrm>
            <a:off x="5268948" y="5336088"/>
            <a:ext cx="3161068" cy="6925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3AECE09A-BFD2-4884-A45A-74D82F467443}"/>
              </a:ext>
            </a:extLst>
          </p:cNvPr>
          <p:cNvSpPr txBox="1"/>
          <p:nvPr/>
        </p:nvSpPr>
        <p:spPr>
          <a:xfrm>
            <a:off x="4398905" y="6072769"/>
            <a:ext cx="5264723" cy="646331"/>
          </a:xfrm>
          <a:prstGeom prst="rect">
            <a:avLst/>
          </a:prstGeom>
          <a:solidFill>
            <a:schemeClr val="bg1"/>
          </a:solidFill>
          <a:ln>
            <a:solidFill>
              <a:srgbClr val="FF0000"/>
            </a:solidFill>
          </a:ln>
        </p:spPr>
        <p:txBody>
          <a:bodyPr wrap="square" rtlCol="0">
            <a:spAutoFit/>
          </a:bodyPr>
          <a:lstStyle/>
          <a:p>
            <a:r>
              <a:rPr lang="en-ZA" dirty="0"/>
              <a:t>If your contact is working for someone else or belongs to a company you will add their company here. </a:t>
            </a:r>
            <a:endParaRPr lang="en-GB" dirty="0"/>
          </a:p>
        </p:txBody>
      </p:sp>
    </p:spTree>
    <p:extLst>
      <p:ext uri="{BB962C8B-B14F-4D97-AF65-F5344CB8AC3E}">
        <p14:creationId xmlns:p14="http://schemas.microsoft.com/office/powerpoint/2010/main" val="174755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3159D-E063-467D-926D-C0ACF218D021}"/>
              </a:ext>
            </a:extLst>
          </p:cNvPr>
          <p:cNvPicPr>
            <a:picLocks noChangeAspect="1"/>
          </p:cNvPicPr>
          <p:nvPr/>
        </p:nvPicPr>
        <p:blipFill>
          <a:blip r:embed="rId2"/>
          <a:stretch>
            <a:fillRect/>
          </a:stretch>
        </p:blipFill>
        <p:spPr>
          <a:xfrm>
            <a:off x="1164579" y="597596"/>
            <a:ext cx="2314898" cy="933580"/>
          </a:xfrm>
          <a:prstGeom prst="rect">
            <a:avLst/>
          </a:prstGeom>
        </p:spPr>
      </p:pic>
      <p:pic>
        <p:nvPicPr>
          <p:cNvPr id="6" name="Picture 5">
            <a:extLst>
              <a:ext uri="{FF2B5EF4-FFF2-40B4-BE49-F238E27FC236}">
                <a16:creationId xmlns:a16="http://schemas.microsoft.com/office/drawing/2014/main" id="{17B579A6-ED67-476E-A6C6-1D02B7DA9FE8}"/>
              </a:ext>
            </a:extLst>
          </p:cNvPr>
          <p:cNvPicPr>
            <a:picLocks noChangeAspect="1"/>
          </p:cNvPicPr>
          <p:nvPr/>
        </p:nvPicPr>
        <p:blipFill>
          <a:blip r:embed="rId3"/>
          <a:stretch>
            <a:fillRect/>
          </a:stretch>
        </p:blipFill>
        <p:spPr>
          <a:xfrm>
            <a:off x="99134" y="1529067"/>
            <a:ext cx="6699740" cy="1241927"/>
          </a:xfrm>
          <a:prstGeom prst="rect">
            <a:avLst/>
          </a:prstGeom>
        </p:spPr>
      </p:pic>
      <p:pic>
        <p:nvPicPr>
          <p:cNvPr id="8" name="Picture 7">
            <a:extLst>
              <a:ext uri="{FF2B5EF4-FFF2-40B4-BE49-F238E27FC236}">
                <a16:creationId xmlns:a16="http://schemas.microsoft.com/office/drawing/2014/main" id="{2568938D-5F80-4698-B899-BEADC9CC6486}"/>
              </a:ext>
            </a:extLst>
          </p:cNvPr>
          <p:cNvPicPr>
            <a:picLocks noChangeAspect="1"/>
          </p:cNvPicPr>
          <p:nvPr/>
        </p:nvPicPr>
        <p:blipFill rotWithShape="1">
          <a:blip r:embed="rId4"/>
          <a:srcRect r="66741"/>
          <a:stretch/>
        </p:blipFill>
        <p:spPr>
          <a:xfrm>
            <a:off x="378071" y="4015006"/>
            <a:ext cx="2690806" cy="2886835"/>
          </a:xfrm>
          <a:prstGeom prst="rect">
            <a:avLst/>
          </a:prstGeom>
        </p:spPr>
      </p:pic>
      <p:pic>
        <p:nvPicPr>
          <p:cNvPr id="10" name="Picture 9">
            <a:extLst>
              <a:ext uri="{FF2B5EF4-FFF2-40B4-BE49-F238E27FC236}">
                <a16:creationId xmlns:a16="http://schemas.microsoft.com/office/drawing/2014/main" id="{86F42D33-AB53-42AA-8FF5-B64AE65A1A7B}"/>
              </a:ext>
            </a:extLst>
          </p:cNvPr>
          <p:cNvPicPr>
            <a:picLocks noChangeAspect="1"/>
          </p:cNvPicPr>
          <p:nvPr/>
        </p:nvPicPr>
        <p:blipFill>
          <a:blip r:embed="rId5"/>
          <a:stretch>
            <a:fillRect/>
          </a:stretch>
        </p:blipFill>
        <p:spPr>
          <a:xfrm>
            <a:off x="5492261" y="2770994"/>
            <a:ext cx="6699739" cy="3346850"/>
          </a:xfrm>
          <a:prstGeom prst="rect">
            <a:avLst/>
          </a:prstGeom>
        </p:spPr>
      </p:pic>
      <p:sp>
        <p:nvSpPr>
          <p:cNvPr id="9" name="Title 1">
            <a:extLst>
              <a:ext uri="{FF2B5EF4-FFF2-40B4-BE49-F238E27FC236}">
                <a16:creationId xmlns:a16="http://schemas.microsoft.com/office/drawing/2014/main" id="{3F1626CD-E01D-436F-8139-741FA8956449}"/>
              </a:ext>
            </a:extLst>
          </p:cNvPr>
          <p:cNvSpPr>
            <a:spLocks noGrp="1"/>
          </p:cNvSpPr>
          <p:nvPr>
            <p:ph type="title"/>
          </p:nvPr>
        </p:nvSpPr>
        <p:spPr>
          <a:xfrm>
            <a:off x="0" y="-261177"/>
            <a:ext cx="10515600" cy="1325563"/>
          </a:xfrm>
        </p:spPr>
        <p:txBody>
          <a:bodyPr/>
          <a:lstStyle/>
          <a:p>
            <a:r>
              <a:rPr lang="en-ZA" dirty="0"/>
              <a:t>Step 7: Contact Details</a:t>
            </a:r>
            <a:endParaRPr lang="en-GB" dirty="0"/>
          </a:p>
        </p:txBody>
      </p:sp>
      <p:sp>
        <p:nvSpPr>
          <p:cNvPr id="2" name="TextBox 1">
            <a:extLst>
              <a:ext uri="{FF2B5EF4-FFF2-40B4-BE49-F238E27FC236}">
                <a16:creationId xmlns:a16="http://schemas.microsoft.com/office/drawing/2014/main" id="{2E003BB8-9FE2-4DD6-B1FD-56E1EDD57C90}"/>
              </a:ext>
            </a:extLst>
          </p:cNvPr>
          <p:cNvSpPr txBox="1"/>
          <p:nvPr/>
        </p:nvSpPr>
        <p:spPr>
          <a:xfrm>
            <a:off x="726510" y="790295"/>
            <a:ext cx="275572" cy="381045"/>
          </a:xfrm>
          <a:prstGeom prst="rect">
            <a:avLst/>
          </a:prstGeom>
          <a:noFill/>
        </p:spPr>
        <p:txBody>
          <a:bodyPr wrap="square" rtlCol="0">
            <a:spAutoFit/>
          </a:bodyPr>
          <a:lstStyle/>
          <a:p>
            <a:r>
              <a:rPr lang="en-ZA" b="1" dirty="0">
                <a:solidFill>
                  <a:srgbClr val="FF0000"/>
                </a:solidFill>
              </a:rPr>
              <a:t>b</a:t>
            </a:r>
            <a:endParaRPr lang="en-GB" b="1" dirty="0">
              <a:solidFill>
                <a:srgbClr val="FF0000"/>
              </a:solidFill>
            </a:endParaRPr>
          </a:p>
        </p:txBody>
      </p:sp>
      <p:sp>
        <p:nvSpPr>
          <p:cNvPr id="3" name="TextBox 2">
            <a:extLst>
              <a:ext uri="{FF2B5EF4-FFF2-40B4-BE49-F238E27FC236}">
                <a16:creationId xmlns:a16="http://schemas.microsoft.com/office/drawing/2014/main" id="{596D7643-4BEB-43EA-A633-1B85A94C85C1}"/>
              </a:ext>
            </a:extLst>
          </p:cNvPr>
          <p:cNvSpPr txBox="1"/>
          <p:nvPr/>
        </p:nvSpPr>
        <p:spPr>
          <a:xfrm>
            <a:off x="4020855" y="829937"/>
            <a:ext cx="4691670" cy="923330"/>
          </a:xfrm>
          <a:prstGeom prst="rect">
            <a:avLst/>
          </a:prstGeom>
          <a:noFill/>
          <a:ln>
            <a:solidFill>
              <a:srgbClr val="FF0000"/>
            </a:solidFill>
          </a:ln>
        </p:spPr>
        <p:txBody>
          <a:bodyPr wrap="square" rtlCol="0">
            <a:spAutoFit/>
          </a:bodyPr>
          <a:lstStyle/>
          <a:p>
            <a:r>
              <a:rPr lang="en-ZA" dirty="0"/>
              <a:t>When you select “Add existing contact” you will get a new block and the option to “select existing contact”</a:t>
            </a:r>
            <a:endParaRPr lang="en-GB" dirty="0"/>
          </a:p>
        </p:txBody>
      </p:sp>
      <p:cxnSp>
        <p:nvCxnSpPr>
          <p:cNvPr id="13" name="Straight Arrow Connector 12">
            <a:extLst>
              <a:ext uri="{FF2B5EF4-FFF2-40B4-BE49-F238E27FC236}">
                <a16:creationId xmlns:a16="http://schemas.microsoft.com/office/drawing/2014/main" id="{DFC7DDFB-463B-4487-BA42-B0409D7921F5}"/>
              </a:ext>
            </a:extLst>
          </p:cNvPr>
          <p:cNvCxnSpPr>
            <a:cxnSpLocks/>
          </p:cNvCxnSpPr>
          <p:nvPr/>
        </p:nvCxnSpPr>
        <p:spPr>
          <a:xfrm>
            <a:off x="3068877" y="1505179"/>
            <a:ext cx="336825" cy="5160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062205-3976-4DC8-A6F9-543EDDEC44B0}"/>
              </a:ext>
            </a:extLst>
          </p:cNvPr>
          <p:cNvCxnSpPr>
            <a:cxnSpLocks/>
          </p:cNvCxnSpPr>
          <p:nvPr/>
        </p:nvCxnSpPr>
        <p:spPr>
          <a:xfrm flipV="1">
            <a:off x="4521261" y="4684733"/>
            <a:ext cx="879870" cy="1576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9FCEF63-8DF4-4D7E-A05E-EE971E0A819A}"/>
              </a:ext>
            </a:extLst>
          </p:cNvPr>
          <p:cNvSpPr txBox="1"/>
          <p:nvPr/>
        </p:nvSpPr>
        <p:spPr>
          <a:xfrm>
            <a:off x="378071" y="3219375"/>
            <a:ext cx="4691669" cy="923330"/>
          </a:xfrm>
          <a:prstGeom prst="rect">
            <a:avLst/>
          </a:prstGeom>
          <a:noFill/>
          <a:ln>
            <a:solidFill>
              <a:srgbClr val="FF0000"/>
            </a:solidFill>
          </a:ln>
        </p:spPr>
        <p:txBody>
          <a:bodyPr wrap="square" rtlCol="0">
            <a:spAutoFit/>
          </a:bodyPr>
          <a:lstStyle/>
          <a:p>
            <a:r>
              <a:rPr lang="en-ZA" dirty="0"/>
              <a:t>Once you click the box you will get a drop down box containing all your contacts, here you will the chose the contact you are looking for</a:t>
            </a:r>
            <a:endParaRPr lang="en-GB" dirty="0"/>
          </a:p>
        </p:txBody>
      </p:sp>
      <p:cxnSp>
        <p:nvCxnSpPr>
          <p:cNvPr id="18" name="Straight Arrow Connector 17">
            <a:extLst>
              <a:ext uri="{FF2B5EF4-FFF2-40B4-BE49-F238E27FC236}">
                <a16:creationId xmlns:a16="http://schemas.microsoft.com/office/drawing/2014/main" id="{BC1AEBF3-2C0D-4100-B651-C25A678C0A98}"/>
              </a:ext>
            </a:extLst>
          </p:cNvPr>
          <p:cNvCxnSpPr/>
          <p:nvPr/>
        </p:nvCxnSpPr>
        <p:spPr>
          <a:xfrm flipH="1">
            <a:off x="3832330" y="2844381"/>
            <a:ext cx="688931" cy="351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A569E36-D852-4CAA-B9AA-944C115C4224}"/>
              </a:ext>
            </a:extLst>
          </p:cNvPr>
          <p:cNvSpPr txBox="1"/>
          <p:nvPr/>
        </p:nvSpPr>
        <p:spPr>
          <a:xfrm>
            <a:off x="5846322" y="6058258"/>
            <a:ext cx="5991616" cy="646331"/>
          </a:xfrm>
          <a:prstGeom prst="rect">
            <a:avLst/>
          </a:prstGeom>
          <a:noFill/>
          <a:ln>
            <a:solidFill>
              <a:srgbClr val="FF0000"/>
            </a:solidFill>
          </a:ln>
        </p:spPr>
        <p:txBody>
          <a:bodyPr wrap="square" rtlCol="0">
            <a:spAutoFit/>
          </a:bodyPr>
          <a:lstStyle/>
          <a:p>
            <a:r>
              <a:rPr lang="en-ZA" dirty="0"/>
              <a:t>Once you have selected the applicable contact it will automatically fill out all the needed contact information </a:t>
            </a:r>
            <a:endParaRPr lang="en-GB" dirty="0"/>
          </a:p>
        </p:txBody>
      </p:sp>
    </p:spTree>
    <p:extLst>
      <p:ext uri="{BB962C8B-B14F-4D97-AF65-F5344CB8AC3E}">
        <p14:creationId xmlns:p14="http://schemas.microsoft.com/office/powerpoint/2010/main" val="4230932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2E72-6D54-4CCA-81FD-442A9C950781}"/>
              </a:ext>
            </a:extLst>
          </p:cNvPr>
          <p:cNvSpPr>
            <a:spLocks noGrp="1"/>
          </p:cNvSpPr>
          <p:nvPr>
            <p:ph type="title"/>
          </p:nvPr>
        </p:nvSpPr>
        <p:spPr>
          <a:xfrm>
            <a:off x="0" y="-155010"/>
            <a:ext cx="10515600" cy="1325563"/>
          </a:xfrm>
        </p:spPr>
        <p:txBody>
          <a:bodyPr/>
          <a:lstStyle/>
          <a:p>
            <a:r>
              <a:rPr lang="en-ZA" dirty="0"/>
              <a:t>Save Draft</a:t>
            </a:r>
            <a:endParaRPr lang="en-GB" dirty="0"/>
          </a:p>
        </p:txBody>
      </p:sp>
      <p:sp>
        <p:nvSpPr>
          <p:cNvPr id="3" name="TextBox 2">
            <a:extLst>
              <a:ext uri="{FF2B5EF4-FFF2-40B4-BE49-F238E27FC236}">
                <a16:creationId xmlns:a16="http://schemas.microsoft.com/office/drawing/2014/main" id="{4C75098D-1478-4C50-8044-E000A927BDCE}"/>
              </a:ext>
            </a:extLst>
          </p:cNvPr>
          <p:cNvSpPr txBox="1"/>
          <p:nvPr/>
        </p:nvSpPr>
        <p:spPr>
          <a:xfrm>
            <a:off x="1803748" y="1954060"/>
            <a:ext cx="68154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In-between step </a:t>
            </a:r>
            <a:r>
              <a:rPr lang="en-ZA" dirty="0">
                <a:solidFill>
                  <a:prstClr val="black"/>
                </a:solidFill>
                <a:latin typeface="Calibri" panose="020F0502020204030204"/>
              </a:rPr>
              <a:t>7 </a:t>
            </a: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lang="en-ZA" dirty="0">
                <a:solidFill>
                  <a:prstClr val="black"/>
                </a:solidFill>
                <a:latin typeface="Calibri" panose="020F0502020204030204"/>
              </a:rPr>
              <a:t>8</a:t>
            </a: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 you should save a draft.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To do this you will just click “save as draft” on the top right corner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011643F-4C75-4AED-9821-E70ECF2E437A}"/>
              </a:ext>
            </a:extLst>
          </p:cNvPr>
          <p:cNvGrpSpPr/>
          <p:nvPr/>
        </p:nvGrpSpPr>
        <p:grpSpPr>
          <a:xfrm>
            <a:off x="162838" y="2640728"/>
            <a:ext cx="11921199" cy="1139839"/>
            <a:chOff x="0" y="2640728"/>
            <a:chExt cx="11921199" cy="1139839"/>
          </a:xfrm>
        </p:grpSpPr>
        <p:pic>
          <p:nvPicPr>
            <p:cNvPr id="4" name="Picture 3">
              <a:extLst>
                <a:ext uri="{FF2B5EF4-FFF2-40B4-BE49-F238E27FC236}">
                  <a16:creationId xmlns:a16="http://schemas.microsoft.com/office/drawing/2014/main" id="{341F593D-DA11-4916-98D2-6EEA183A4192}"/>
                </a:ext>
              </a:extLst>
            </p:cNvPr>
            <p:cNvPicPr>
              <a:picLocks noChangeAspect="1"/>
            </p:cNvPicPr>
            <p:nvPr/>
          </p:nvPicPr>
          <p:blipFill rotWithShape="1">
            <a:blip r:embed="rId2"/>
            <a:srcRect t="-4056" r="55017" b="90062"/>
            <a:stretch/>
          </p:blipFill>
          <p:spPr>
            <a:xfrm>
              <a:off x="0" y="2640728"/>
              <a:ext cx="6815429" cy="1139839"/>
            </a:xfrm>
            <a:prstGeom prst="rect">
              <a:avLst/>
            </a:prstGeom>
          </p:spPr>
        </p:pic>
        <p:pic>
          <p:nvPicPr>
            <p:cNvPr id="5" name="Picture 4">
              <a:extLst>
                <a:ext uri="{FF2B5EF4-FFF2-40B4-BE49-F238E27FC236}">
                  <a16:creationId xmlns:a16="http://schemas.microsoft.com/office/drawing/2014/main" id="{0D3CFCD2-0944-4AC4-93BA-2EA440CBA20F}"/>
                </a:ext>
              </a:extLst>
            </p:cNvPr>
            <p:cNvPicPr>
              <a:picLocks noChangeAspect="1"/>
            </p:cNvPicPr>
            <p:nvPr/>
          </p:nvPicPr>
          <p:blipFill rotWithShape="1">
            <a:blip r:embed="rId2"/>
            <a:srcRect l="45735" b="91415"/>
            <a:stretch/>
          </p:blipFill>
          <p:spPr>
            <a:xfrm>
              <a:off x="1616888" y="2882179"/>
              <a:ext cx="10304311" cy="876467"/>
            </a:xfrm>
            <a:prstGeom prst="rect">
              <a:avLst/>
            </a:prstGeom>
          </p:spPr>
        </p:pic>
      </p:grpSp>
      <p:sp>
        <p:nvSpPr>
          <p:cNvPr id="7" name="Rectangle 6">
            <a:extLst>
              <a:ext uri="{FF2B5EF4-FFF2-40B4-BE49-F238E27FC236}">
                <a16:creationId xmlns:a16="http://schemas.microsoft.com/office/drawing/2014/main" id="{DB654E49-60E0-4F3F-B4EF-481674B91FA5}"/>
              </a:ext>
            </a:extLst>
          </p:cNvPr>
          <p:cNvSpPr/>
          <p:nvPr/>
        </p:nvSpPr>
        <p:spPr>
          <a:xfrm>
            <a:off x="10647123" y="2981041"/>
            <a:ext cx="1382039" cy="4479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07CD79-C84F-4A44-83DC-7A36E36873FF}"/>
              </a:ext>
            </a:extLst>
          </p:cNvPr>
          <p:cNvSpPr txBox="1"/>
          <p:nvPr/>
        </p:nvSpPr>
        <p:spPr>
          <a:xfrm>
            <a:off x="278296" y="3820904"/>
            <a:ext cx="11423373" cy="1200329"/>
          </a:xfrm>
          <a:prstGeom prst="rect">
            <a:avLst/>
          </a:prstGeom>
          <a:noFill/>
        </p:spPr>
        <p:txBody>
          <a:bodyPr wrap="square">
            <a:spAutoFit/>
          </a:bodyPr>
          <a:lstStyle/>
          <a:p>
            <a:pPr marL="542925"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Before Saving your final listings and sending it on to Management for approval, save it as a draft. Go to the properties section and click on the Property Image. This will open the listing and show you what it will look like once it is Published on the website. Check that you are happy with how you have created your advert. If you need to make changes you can do so and then submit.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883334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FD21-472D-4AE1-84F0-03A0AE26F756}"/>
              </a:ext>
            </a:extLst>
          </p:cNvPr>
          <p:cNvSpPr>
            <a:spLocks noGrp="1"/>
          </p:cNvSpPr>
          <p:nvPr>
            <p:ph type="title"/>
          </p:nvPr>
        </p:nvSpPr>
        <p:spPr>
          <a:xfrm>
            <a:off x="0" y="-373063"/>
            <a:ext cx="10515600" cy="1325563"/>
          </a:xfrm>
        </p:spPr>
        <p:txBody>
          <a:bodyPr/>
          <a:lstStyle/>
          <a:p>
            <a:r>
              <a:rPr lang="en-ZA" dirty="0"/>
              <a:t>Viewing the listing before submitting </a:t>
            </a:r>
            <a:endParaRPr lang="en-GB" dirty="0"/>
          </a:p>
        </p:txBody>
      </p:sp>
      <p:pic>
        <p:nvPicPr>
          <p:cNvPr id="5" name="Picture 4">
            <a:extLst>
              <a:ext uri="{FF2B5EF4-FFF2-40B4-BE49-F238E27FC236}">
                <a16:creationId xmlns:a16="http://schemas.microsoft.com/office/drawing/2014/main" id="{AEFF20CE-E521-42EB-BCDB-5A7F7F09E7CA}"/>
              </a:ext>
            </a:extLst>
          </p:cNvPr>
          <p:cNvPicPr>
            <a:picLocks noChangeAspect="1"/>
          </p:cNvPicPr>
          <p:nvPr/>
        </p:nvPicPr>
        <p:blipFill>
          <a:blip r:embed="rId2"/>
          <a:stretch>
            <a:fillRect/>
          </a:stretch>
        </p:blipFill>
        <p:spPr>
          <a:xfrm>
            <a:off x="381823" y="1998869"/>
            <a:ext cx="9486077" cy="4375649"/>
          </a:xfrm>
          <a:prstGeom prst="rect">
            <a:avLst/>
          </a:prstGeom>
        </p:spPr>
      </p:pic>
      <p:sp>
        <p:nvSpPr>
          <p:cNvPr id="3" name="TextBox 2">
            <a:extLst>
              <a:ext uri="{FF2B5EF4-FFF2-40B4-BE49-F238E27FC236}">
                <a16:creationId xmlns:a16="http://schemas.microsoft.com/office/drawing/2014/main" id="{D6972267-731A-4CFB-8C61-AEC27D87C195}"/>
              </a:ext>
            </a:extLst>
          </p:cNvPr>
          <p:cNvSpPr txBox="1"/>
          <p:nvPr/>
        </p:nvSpPr>
        <p:spPr>
          <a:xfrm>
            <a:off x="202096" y="876300"/>
            <a:ext cx="9053996" cy="1477328"/>
          </a:xfrm>
          <a:prstGeom prst="rect">
            <a:avLst/>
          </a:prstGeom>
          <a:noFill/>
        </p:spPr>
        <p:txBody>
          <a:bodyPr wrap="square" rtlCol="0">
            <a:spAutoFit/>
          </a:bodyPr>
          <a:lstStyle/>
          <a:p>
            <a:r>
              <a:rPr lang="en-ZA" dirty="0"/>
              <a:t>Before submitting and after making your listing a draft go to the properties section of your board </a:t>
            </a:r>
            <a:r>
              <a:rPr lang="en-ZA" i="1" dirty="0"/>
              <a:t>see page 51 </a:t>
            </a:r>
            <a:r>
              <a:rPr lang="en-ZA" dirty="0"/>
              <a:t>on how to find it.</a:t>
            </a:r>
          </a:p>
          <a:p>
            <a:r>
              <a:rPr lang="en-ZA" dirty="0"/>
              <a:t>When you are at your properties you will see all your listings. </a:t>
            </a:r>
          </a:p>
          <a:p>
            <a:r>
              <a:rPr lang="en-ZA" dirty="0"/>
              <a:t>To check what the listing looks like on the website, click on the thumbnail </a:t>
            </a:r>
          </a:p>
          <a:p>
            <a:endParaRPr lang="en-GB" dirty="0"/>
          </a:p>
        </p:txBody>
      </p:sp>
      <p:sp>
        <p:nvSpPr>
          <p:cNvPr id="6" name="Rectangle 5">
            <a:extLst>
              <a:ext uri="{FF2B5EF4-FFF2-40B4-BE49-F238E27FC236}">
                <a16:creationId xmlns:a16="http://schemas.microsoft.com/office/drawing/2014/main" id="{006B9E9D-1A5C-48A1-BECE-68E501A1CC01}"/>
              </a:ext>
            </a:extLst>
          </p:cNvPr>
          <p:cNvSpPr/>
          <p:nvPr/>
        </p:nvSpPr>
        <p:spPr>
          <a:xfrm>
            <a:off x="482600" y="3683000"/>
            <a:ext cx="850900" cy="61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78ABD429-68F3-4CCD-99BA-B1B690C63F5D}"/>
              </a:ext>
            </a:extLst>
          </p:cNvPr>
          <p:cNvCxnSpPr>
            <a:cxnSpLocks/>
          </p:cNvCxnSpPr>
          <p:nvPr/>
        </p:nvCxnSpPr>
        <p:spPr>
          <a:xfrm flipV="1">
            <a:off x="1333500" y="3429000"/>
            <a:ext cx="2514600" cy="25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BC14348-E2CC-4472-B48C-1F6CC7C5C8E7}"/>
              </a:ext>
            </a:extLst>
          </p:cNvPr>
          <p:cNvPicPr>
            <a:picLocks noChangeAspect="1"/>
          </p:cNvPicPr>
          <p:nvPr/>
        </p:nvPicPr>
        <p:blipFill>
          <a:blip r:embed="rId3"/>
          <a:stretch>
            <a:fillRect/>
          </a:stretch>
        </p:blipFill>
        <p:spPr>
          <a:xfrm>
            <a:off x="4330700" y="2764025"/>
            <a:ext cx="6781800" cy="3812901"/>
          </a:xfrm>
          <a:prstGeom prst="rect">
            <a:avLst/>
          </a:prstGeom>
        </p:spPr>
      </p:pic>
      <p:sp>
        <p:nvSpPr>
          <p:cNvPr id="11" name="TextBox 10">
            <a:extLst>
              <a:ext uri="{FF2B5EF4-FFF2-40B4-BE49-F238E27FC236}">
                <a16:creationId xmlns:a16="http://schemas.microsoft.com/office/drawing/2014/main" id="{BE24B045-40D3-4DB6-AE6B-D11BC83874E1}"/>
              </a:ext>
            </a:extLst>
          </p:cNvPr>
          <p:cNvSpPr txBox="1"/>
          <p:nvPr/>
        </p:nvSpPr>
        <p:spPr>
          <a:xfrm>
            <a:off x="9550681" y="2155368"/>
            <a:ext cx="2537792" cy="2031325"/>
          </a:xfrm>
          <a:prstGeom prst="rect">
            <a:avLst/>
          </a:prstGeom>
          <a:solidFill>
            <a:schemeClr val="bg1"/>
          </a:solidFill>
        </p:spPr>
        <p:txBody>
          <a:bodyPr wrap="square" rtlCol="0">
            <a:spAutoFit/>
          </a:bodyPr>
          <a:lstStyle/>
          <a:p>
            <a:r>
              <a:rPr lang="en-ZA" dirty="0"/>
              <a:t>When you click the thumbnail you will be redirected to what the listing will look like on the website. Here you can check if your listing is up to standard.</a:t>
            </a:r>
            <a:endParaRPr lang="en-GB" dirty="0"/>
          </a:p>
        </p:txBody>
      </p:sp>
    </p:spTree>
    <p:extLst>
      <p:ext uri="{BB962C8B-B14F-4D97-AF65-F5344CB8AC3E}">
        <p14:creationId xmlns:p14="http://schemas.microsoft.com/office/powerpoint/2010/main" val="34697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3F3B74-3C16-404E-87A4-A5CF06B26183}"/>
              </a:ext>
            </a:extLst>
          </p:cNvPr>
          <p:cNvSpPr txBox="1">
            <a:spLocks/>
          </p:cNvSpPr>
          <p:nvPr/>
        </p:nvSpPr>
        <p:spPr>
          <a:xfrm>
            <a:off x="0" y="-983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Step 2: Board</a:t>
            </a:r>
          </a:p>
          <a:p>
            <a:r>
              <a:rPr lang="en-ZA" i="1" dirty="0"/>
              <a:t>Activities</a:t>
            </a:r>
            <a:endParaRPr lang="en-GB" i="1" dirty="0"/>
          </a:p>
        </p:txBody>
      </p:sp>
      <p:sp>
        <p:nvSpPr>
          <p:cNvPr id="5" name="TextBox 4">
            <a:extLst>
              <a:ext uri="{FF2B5EF4-FFF2-40B4-BE49-F238E27FC236}">
                <a16:creationId xmlns:a16="http://schemas.microsoft.com/office/drawing/2014/main" id="{FC7AFB5C-530E-40BC-A879-B8D0FDB894AC}"/>
              </a:ext>
            </a:extLst>
          </p:cNvPr>
          <p:cNvSpPr txBox="1"/>
          <p:nvPr/>
        </p:nvSpPr>
        <p:spPr>
          <a:xfrm>
            <a:off x="363255" y="1054211"/>
            <a:ext cx="11465490" cy="369332"/>
          </a:xfrm>
          <a:prstGeom prst="rect">
            <a:avLst/>
          </a:prstGeom>
          <a:noFill/>
        </p:spPr>
        <p:txBody>
          <a:bodyPr wrap="square" rtlCol="0">
            <a:spAutoFit/>
          </a:bodyPr>
          <a:lstStyle/>
          <a:p>
            <a:r>
              <a:rPr lang="en-ZA" dirty="0"/>
              <a:t>Once you have logged In you will be redirected to you board.</a:t>
            </a:r>
            <a:endParaRPr lang="en-GB" dirty="0"/>
          </a:p>
        </p:txBody>
      </p:sp>
      <p:pic>
        <p:nvPicPr>
          <p:cNvPr id="3" name="Picture 2">
            <a:extLst>
              <a:ext uri="{FF2B5EF4-FFF2-40B4-BE49-F238E27FC236}">
                <a16:creationId xmlns:a16="http://schemas.microsoft.com/office/drawing/2014/main" id="{95EB436D-25E9-4C2F-B0FB-A93462392318}"/>
              </a:ext>
            </a:extLst>
          </p:cNvPr>
          <p:cNvPicPr>
            <a:picLocks noChangeAspect="1"/>
          </p:cNvPicPr>
          <p:nvPr/>
        </p:nvPicPr>
        <p:blipFill>
          <a:blip r:embed="rId2"/>
          <a:stretch>
            <a:fillRect/>
          </a:stretch>
        </p:blipFill>
        <p:spPr>
          <a:xfrm>
            <a:off x="125260" y="1467893"/>
            <a:ext cx="10062575" cy="4891325"/>
          </a:xfrm>
          <a:prstGeom prst="rect">
            <a:avLst/>
          </a:prstGeom>
        </p:spPr>
      </p:pic>
      <p:sp>
        <p:nvSpPr>
          <p:cNvPr id="6" name="TextBox 5">
            <a:extLst>
              <a:ext uri="{FF2B5EF4-FFF2-40B4-BE49-F238E27FC236}">
                <a16:creationId xmlns:a16="http://schemas.microsoft.com/office/drawing/2014/main" id="{D7198D34-349F-492B-9594-B997A1DAD38F}"/>
              </a:ext>
            </a:extLst>
          </p:cNvPr>
          <p:cNvSpPr txBox="1"/>
          <p:nvPr/>
        </p:nvSpPr>
        <p:spPr>
          <a:xfrm>
            <a:off x="1440502" y="2598757"/>
            <a:ext cx="5511443" cy="646331"/>
          </a:xfrm>
          <a:prstGeom prst="rect">
            <a:avLst/>
          </a:prstGeom>
          <a:solidFill>
            <a:schemeClr val="bg1"/>
          </a:solidFill>
          <a:ln>
            <a:solidFill>
              <a:schemeClr val="bg1"/>
            </a:solidFill>
          </a:ln>
        </p:spPr>
        <p:txBody>
          <a:bodyPr wrap="square" rtlCol="0">
            <a:spAutoFit/>
          </a:bodyPr>
          <a:lstStyle/>
          <a:p>
            <a:r>
              <a:rPr lang="en-ZA" dirty="0"/>
              <a:t>When you are redirected your screen will look like this. </a:t>
            </a:r>
          </a:p>
          <a:p>
            <a:r>
              <a:rPr lang="en-ZA" dirty="0"/>
              <a:t>Here it will show you your activities </a:t>
            </a:r>
            <a:endParaRPr lang="en-GB" dirty="0"/>
          </a:p>
        </p:txBody>
      </p:sp>
      <p:pic>
        <p:nvPicPr>
          <p:cNvPr id="8" name="Picture 7">
            <a:extLst>
              <a:ext uri="{FF2B5EF4-FFF2-40B4-BE49-F238E27FC236}">
                <a16:creationId xmlns:a16="http://schemas.microsoft.com/office/drawing/2014/main" id="{17E80EC9-470C-4039-832C-EED32A968132}"/>
              </a:ext>
            </a:extLst>
          </p:cNvPr>
          <p:cNvPicPr>
            <a:picLocks noChangeAspect="1"/>
          </p:cNvPicPr>
          <p:nvPr/>
        </p:nvPicPr>
        <p:blipFill>
          <a:blip r:embed="rId3"/>
          <a:stretch>
            <a:fillRect/>
          </a:stretch>
        </p:blipFill>
        <p:spPr>
          <a:xfrm>
            <a:off x="1287058" y="4390770"/>
            <a:ext cx="6411220" cy="1952898"/>
          </a:xfrm>
          <a:prstGeom prst="rect">
            <a:avLst/>
          </a:prstGeom>
          <a:ln w="38100">
            <a:solidFill>
              <a:srgbClr val="FFFF00"/>
            </a:solidFill>
          </a:ln>
        </p:spPr>
      </p:pic>
      <p:sp>
        <p:nvSpPr>
          <p:cNvPr id="9" name="TextBox 8">
            <a:extLst>
              <a:ext uri="{FF2B5EF4-FFF2-40B4-BE49-F238E27FC236}">
                <a16:creationId xmlns:a16="http://schemas.microsoft.com/office/drawing/2014/main" id="{FFE41EBB-B07F-4A62-A177-903A435E7B4D}"/>
              </a:ext>
            </a:extLst>
          </p:cNvPr>
          <p:cNvSpPr txBox="1"/>
          <p:nvPr/>
        </p:nvSpPr>
        <p:spPr>
          <a:xfrm>
            <a:off x="1628393" y="3445265"/>
            <a:ext cx="5599135" cy="923330"/>
          </a:xfrm>
          <a:prstGeom prst="rect">
            <a:avLst/>
          </a:prstGeom>
          <a:solidFill>
            <a:schemeClr val="bg1"/>
          </a:solidFill>
          <a:ln w="28575">
            <a:solidFill>
              <a:srgbClr val="FFFF00"/>
            </a:solidFill>
          </a:ln>
        </p:spPr>
        <p:txBody>
          <a:bodyPr wrap="square" rtlCol="0">
            <a:spAutoFit/>
          </a:bodyPr>
          <a:lstStyle/>
          <a:p>
            <a:r>
              <a:rPr lang="en-ZA" dirty="0"/>
              <a:t>If you have leads it will show up on a time line (newest to oldest) and it will show you the property and the contact details of the client. </a:t>
            </a:r>
            <a:endParaRPr lang="en-GB" dirty="0"/>
          </a:p>
        </p:txBody>
      </p:sp>
      <p:pic>
        <p:nvPicPr>
          <p:cNvPr id="11" name="Picture 10">
            <a:extLst>
              <a:ext uri="{FF2B5EF4-FFF2-40B4-BE49-F238E27FC236}">
                <a16:creationId xmlns:a16="http://schemas.microsoft.com/office/drawing/2014/main" id="{6AD2CC3B-D793-4421-BDE4-655D80699CC2}"/>
              </a:ext>
            </a:extLst>
          </p:cNvPr>
          <p:cNvPicPr>
            <a:picLocks noChangeAspect="1"/>
          </p:cNvPicPr>
          <p:nvPr/>
        </p:nvPicPr>
        <p:blipFill>
          <a:blip r:embed="rId4"/>
          <a:stretch>
            <a:fillRect/>
          </a:stretch>
        </p:blipFill>
        <p:spPr>
          <a:xfrm>
            <a:off x="7465523" y="2493769"/>
            <a:ext cx="4601217" cy="1324160"/>
          </a:xfrm>
          <a:prstGeom prst="rect">
            <a:avLst/>
          </a:prstGeom>
          <a:ln w="28575">
            <a:solidFill>
              <a:srgbClr val="FF0000"/>
            </a:solidFill>
          </a:ln>
        </p:spPr>
      </p:pic>
      <p:sp>
        <p:nvSpPr>
          <p:cNvPr id="10" name="TextBox 9">
            <a:extLst>
              <a:ext uri="{FF2B5EF4-FFF2-40B4-BE49-F238E27FC236}">
                <a16:creationId xmlns:a16="http://schemas.microsoft.com/office/drawing/2014/main" id="{E3A9E098-D407-4B2D-9FC0-0AA1D0172ABD}"/>
              </a:ext>
            </a:extLst>
          </p:cNvPr>
          <p:cNvSpPr txBox="1"/>
          <p:nvPr/>
        </p:nvSpPr>
        <p:spPr>
          <a:xfrm>
            <a:off x="7868443" y="3862279"/>
            <a:ext cx="4198298" cy="923330"/>
          </a:xfrm>
          <a:prstGeom prst="rect">
            <a:avLst/>
          </a:prstGeom>
          <a:solidFill>
            <a:schemeClr val="bg1"/>
          </a:solidFill>
          <a:ln w="28575">
            <a:solidFill>
              <a:srgbClr val="FF0000"/>
            </a:solidFill>
          </a:ln>
        </p:spPr>
        <p:txBody>
          <a:bodyPr wrap="square" rtlCol="0">
            <a:spAutoFit/>
          </a:bodyPr>
          <a:lstStyle/>
          <a:p>
            <a:r>
              <a:rPr lang="en-ZA" dirty="0"/>
              <a:t>Leads will also show up as a percentage indicating your lead analytics up to 30 days. </a:t>
            </a:r>
            <a:endParaRPr lang="en-GB" dirty="0"/>
          </a:p>
        </p:txBody>
      </p:sp>
      <p:sp>
        <p:nvSpPr>
          <p:cNvPr id="2" name="TextBox 1">
            <a:extLst>
              <a:ext uri="{FF2B5EF4-FFF2-40B4-BE49-F238E27FC236}">
                <a16:creationId xmlns:a16="http://schemas.microsoft.com/office/drawing/2014/main" id="{D270A701-A6BE-42D8-83F3-550BEC5A91E7}"/>
              </a:ext>
            </a:extLst>
          </p:cNvPr>
          <p:cNvSpPr txBox="1"/>
          <p:nvPr/>
        </p:nvSpPr>
        <p:spPr>
          <a:xfrm>
            <a:off x="8460297" y="5230789"/>
            <a:ext cx="3110630" cy="923330"/>
          </a:xfrm>
          <a:prstGeom prst="rect">
            <a:avLst/>
          </a:prstGeom>
          <a:solidFill>
            <a:schemeClr val="bg1"/>
          </a:solidFill>
        </p:spPr>
        <p:txBody>
          <a:bodyPr wrap="square" rtlCol="0">
            <a:spAutoFit/>
          </a:bodyPr>
          <a:lstStyle/>
          <a:p>
            <a:r>
              <a:rPr lang="en-ZA" dirty="0"/>
              <a:t>These will only show up if you have listings and have had at least 1 enquiry.</a:t>
            </a:r>
            <a:endParaRPr lang="en-GB" dirty="0"/>
          </a:p>
        </p:txBody>
      </p:sp>
    </p:spTree>
    <p:extLst>
      <p:ext uri="{BB962C8B-B14F-4D97-AF65-F5344CB8AC3E}">
        <p14:creationId xmlns:p14="http://schemas.microsoft.com/office/powerpoint/2010/main" val="93752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C9F6-8C1B-4060-A574-CAEF2EC14549}"/>
              </a:ext>
            </a:extLst>
          </p:cNvPr>
          <p:cNvSpPr>
            <a:spLocks noGrp="1"/>
          </p:cNvSpPr>
          <p:nvPr>
            <p:ph type="title"/>
          </p:nvPr>
        </p:nvSpPr>
        <p:spPr>
          <a:xfrm>
            <a:off x="0" y="-158564"/>
            <a:ext cx="10515600" cy="1325563"/>
          </a:xfrm>
        </p:spPr>
        <p:txBody>
          <a:bodyPr/>
          <a:lstStyle/>
          <a:p>
            <a:r>
              <a:rPr lang="en-ZA" dirty="0"/>
              <a:t>Step 8: Private Note &amp; Submit</a:t>
            </a:r>
            <a:endParaRPr lang="en-GB" dirty="0"/>
          </a:p>
        </p:txBody>
      </p:sp>
      <p:pic>
        <p:nvPicPr>
          <p:cNvPr id="6" name="Picture 5">
            <a:extLst>
              <a:ext uri="{FF2B5EF4-FFF2-40B4-BE49-F238E27FC236}">
                <a16:creationId xmlns:a16="http://schemas.microsoft.com/office/drawing/2014/main" id="{9F2A26BC-AEB8-4750-A921-84496B625BBF}"/>
              </a:ext>
            </a:extLst>
          </p:cNvPr>
          <p:cNvPicPr>
            <a:picLocks noChangeAspect="1"/>
          </p:cNvPicPr>
          <p:nvPr/>
        </p:nvPicPr>
        <p:blipFill>
          <a:blip r:embed="rId2"/>
          <a:stretch>
            <a:fillRect/>
          </a:stretch>
        </p:blipFill>
        <p:spPr>
          <a:xfrm>
            <a:off x="1241724" y="2206621"/>
            <a:ext cx="9934020" cy="4413241"/>
          </a:xfrm>
          <a:prstGeom prst="rect">
            <a:avLst/>
          </a:prstGeom>
        </p:spPr>
      </p:pic>
      <p:sp>
        <p:nvSpPr>
          <p:cNvPr id="3" name="TextBox 2">
            <a:extLst>
              <a:ext uri="{FF2B5EF4-FFF2-40B4-BE49-F238E27FC236}">
                <a16:creationId xmlns:a16="http://schemas.microsoft.com/office/drawing/2014/main" id="{FC92AC6D-C501-4BC4-A0F7-1DA8D74D2668}"/>
              </a:ext>
            </a:extLst>
          </p:cNvPr>
          <p:cNvSpPr txBox="1"/>
          <p:nvPr/>
        </p:nvSpPr>
        <p:spPr>
          <a:xfrm>
            <a:off x="100208" y="690433"/>
            <a:ext cx="12091792" cy="1754326"/>
          </a:xfrm>
          <a:prstGeom prst="rect">
            <a:avLst/>
          </a:prstGeom>
          <a:noFill/>
        </p:spPr>
        <p:txBody>
          <a:bodyPr wrap="square" rtlCol="0">
            <a:spAutoFit/>
          </a:bodyPr>
          <a:lstStyle/>
          <a:p>
            <a:r>
              <a:rPr lang="en-ZA" dirty="0"/>
              <a:t>The last step is adding a private note and submitting your listing. </a:t>
            </a:r>
          </a:p>
          <a:p>
            <a:endParaRPr lang="en-ZA" dirty="0"/>
          </a:p>
          <a:p>
            <a:r>
              <a:rPr lang="en-ZA" dirty="0"/>
              <a:t>You do not have to add a private note but if there is any additional information in relation to your listing you are able to put it here and refer back to it when needed. </a:t>
            </a:r>
          </a:p>
          <a:p>
            <a:r>
              <a:rPr lang="en-ZA" dirty="0"/>
              <a:t>E.g. If there is a tenant in the property or the seller will be repainting as soon as the property has sold, or all the defects in the property. </a:t>
            </a:r>
            <a:endParaRPr lang="en-GB" dirty="0"/>
          </a:p>
        </p:txBody>
      </p:sp>
      <p:sp>
        <p:nvSpPr>
          <p:cNvPr id="5" name="Oval 4">
            <a:extLst>
              <a:ext uri="{FF2B5EF4-FFF2-40B4-BE49-F238E27FC236}">
                <a16:creationId xmlns:a16="http://schemas.microsoft.com/office/drawing/2014/main" id="{A1024C9A-C3C3-474A-87BA-158DDE6F66D8}"/>
              </a:ext>
            </a:extLst>
          </p:cNvPr>
          <p:cNvSpPr/>
          <p:nvPr/>
        </p:nvSpPr>
        <p:spPr>
          <a:xfrm>
            <a:off x="9645040" y="6075123"/>
            <a:ext cx="2050533" cy="6889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2165E6D8-4AB4-411F-B24F-3F8055531789}"/>
              </a:ext>
            </a:extLst>
          </p:cNvPr>
          <p:cNvCxnSpPr/>
          <p:nvPr/>
        </p:nvCxnSpPr>
        <p:spPr>
          <a:xfrm flipH="1" flipV="1">
            <a:off x="9645040" y="5561556"/>
            <a:ext cx="438412" cy="6060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F3297B9-BE97-473A-9A75-35DEBC1C06A9}"/>
              </a:ext>
            </a:extLst>
          </p:cNvPr>
          <p:cNvSpPr txBox="1"/>
          <p:nvPr/>
        </p:nvSpPr>
        <p:spPr>
          <a:xfrm>
            <a:off x="6754057" y="4797363"/>
            <a:ext cx="4196219" cy="1477328"/>
          </a:xfrm>
          <a:prstGeom prst="rect">
            <a:avLst/>
          </a:prstGeom>
          <a:noFill/>
          <a:ln>
            <a:solidFill>
              <a:srgbClr val="FF0000"/>
            </a:solidFill>
          </a:ln>
        </p:spPr>
        <p:txBody>
          <a:bodyPr wrap="square" rtlCol="0">
            <a:spAutoFit/>
          </a:bodyPr>
          <a:lstStyle/>
          <a:p>
            <a:r>
              <a:rPr lang="en-ZA" dirty="0"/>
              <a:t>After you have checked what your listing looks like on the website you can submit. Once you submit your property it will need to be approved by admin, once it has been approved it will be visible on the website. </a:t>
            </a:r>
            <a:endParaRPr lang="en-GB" dirty="0"/>
          </a:p>
        </p:txBody>
      </p:sp>
    </p:spTree>
    <p:extLst>
      <p:ext uri="{BB962C8B-B14F-4D97-AF65-F5344CB8AC3E}">
        <p14:creationId xmlns:p14="http://schemas.microsoft.com/office/powerpoint/2010/main" val="40436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41CF-F1C6-489D-8F04-5144A5DEC823}"/>
              </a:ext>
            </a:extLst>
          </p:cNvPr>
          <p:cNvSpPr>
            <a:spLocks noGrp="1"/>
          </p:cNvSpPr>
          <p:nvPr>
            <p:ph type="title"/>
          </p:nvPr>
        </p:nvSpPr>
        <p:spPr>
          <a:xfrm>
            <a:off x="0" y="0"/>
            <a:ext cx="10515600" cy="1325563"/>
          </a:xfrm>
        </p:spPr>
        <p:txBody>
          <a:bodyPr/>
          <a:lstStyle/>
          <a:p>
            <a:r>
              <a:rPr lang="en-ZA" dirty="0"/>
              <a:t>Where to find the listing. </a:t>
            </a:r>
            <a:endParaRPr lang="en-GB" dirty="0"/>
          </a:p>
        </p:txBody>
      </p:sp>
      <p:pic>
        <p:nvPicPr>
          <p:cNvPr id="4" name="Picture 3">
            <a:extLst>
              <a:ext uri="{FF2B5EF4-FFF2-40B4-BE49-F238E27FC236}">
                <a16:creationId xmlns:a16="http://schemas.microsoft.com/office/drawing/2014/main" id="{B7B3D0DD-5806-40A8-B402-DE05FBAC45B1}"/>
              </a:ext>
            </a:extLst>
          </p:cNvPr>
          <p:cNvPicPr>
            <a:picLocks noChangeAspect="1"/>
          </p:cNvPicPr>
          <p:nvPr/>
        </p:nvPicPr>
        <p:blipFill>
          <a:blip r:embed="rId2"/>
          <a:stretch>
            <a:fillRect/>
          </a:stretch>
        </p:blipFill>
        <p:spPr>
          <a:xfrm>
            <a:off x="-39029" y="1929708"/>
            <a:ext cx="1543265" cy="4953691"/>
          </a:xfrm>
          <a:prstGeom prst="rect">
            <a:avLst/>
          </a:prstGeom>
        </p:spPr>
      </p:pic>
      <p:sp>
        <p:nvSpPr>
          <p:cNvPr id="5" name="Rectangle 4">
            <a:extLst>
              <a:ext uri="{FF2B5EF4-FFF2-40B4-BE49-F238E27FC236}">
                <a16:creationId xmlns:a16="http://schemas.microsoft.com/office/drawing/2014/main" id="{5C649735-7669-41D2-A551-4BCA72A0B2DE}"/>
              </a:ext>
            </a:extLst>
          </p:cNvPr>
          <p:cNvSpPr/>
          <p:nvPr/>
        </p:nvSpPr>
        <p:spPr>
          <a:xfrm>
            <a:off x="0" y="3676494"/>
            <a:ext cx="1156904" cy="250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0499360-DABF-437A-88AC-5D7CB4950601}"/>
              </a:ext>
            </a:extLst>
          </p:cNvPr>
          <p:cNvSpPr txBox="1"/>
          <p:nvPr/>
        </p:nvSpPr>
        <p:spPr>
          <a:xfrm>
            <a:off x="1404152" y="4037221"/>
            <a:ext cx="1027134" cy="369332"/>
          </a:xfrm>
          <a:prstGeom prst="rect">
            <a:avLst/>
          </a:prstGeom>
          <a:noFill/>
        </p:spPr>
        <p:txBody>
          <a:bodyPr wrap="square" rtlCol="0">
            <a:spAutoFit/>
          </a:bodyPr>
          <a:lstStyle/>
          <a:p>
            <a:r>
              <a:rPr lang="en-ZA" b="1" dirty="0"/>
              <a:t>OR</a:t>
            </a:r>
            <a:endParaRPr lang="en-GB" b="1" dirty="0"/>
          </a:p>
        </p:txBody>
      </p:sp>
      <p:grpSp>
        <p:nvGrpSpPr>
          <p:cNvPr id="11" name="Group 10">
            <a:extLst>
              <a:ext uri="{FF2B5EF4-FFF2-40B4-BE49-F238E27FC236}">
                <a16:creationId xmlns:a16="http://schemas.microsoft.com/office/drawing/2014/main" id="{5B81253C-E9FE-4E9B-92C6-ADC3B82139C9}"/>
              </a:ext>
            </a:extLst>
          </p:cNvPr>
          <p:cNvGrpSpPr/>
          <p:nvPr/>
        </p:nvGrpSpPr>
        <p:grpSpPr>
          <a:xfrm>
            <a:off x="1825274" y="2507811"/>
            <a:ext cx="1467055" cy="3934374"/>
            <a:chOff x="3621354" y="2827151"/>
            <a:chExt cx="1467055" cy="3934374"/>
          </a:xfrm>
        </p:grpSpPr>
        <p:pic>
          <p:nvPicPr>
            <p:cNvPr id="7" name="Picture 6">
              <a:extLst>
                <a:ext uri="{FF2B5EF4-FFF2-40B4-BE49-F238E27FC236}">
                  <a16:creationId xmlns:a16="http://schemas.microsoft.com/office/drawing/2014/main" id="{A8B57297-E777-46C7-A388-6EAA67A67536}"/>
                </a:ext>
              </a:extLst>
            </p:cNvPr>
            <p:cNvPicPr>
              <a:picLocks noChangeAspect="1"/>
            </p:cNvPicPr>
            <p:nvPr/>
          </p:nvPicPr>
          <p:blipFill>
            <a:blip r:embed="rId3"/>
            <a:stretch>
              <a:fillRect/>
            </a:stretch>
          </p:blipFill>
          <p:spPr>
            <a:xfrm>
              <a:off x="3621354" y="2827151"/>
              <a:ext cx="1467055" cy="3934374"/>
            </a:xfrm>
            <a:prstGeom prst="rect">
              <a:avLst/>
            </a:prstGeom>
          </p:spPr>
        </p:pic>
        <p:sp>
          <p:nvSpPr>
            <p:cNvPr id="9" name="Rectangle 8">
              <a:extLst>
                <a:ext uri="{FF2B5EF4-FFF2-40B4-BE49-F238E27FC236}">
                  <a16:creationId xmlns:a16="http://schemas.microsoft.com/office/drawing/2014/main" id="{48CAF77D-9E55-4E2A-899A-74E58447569C}"/>
                </a:ext>
              </a:extLst>
            </p:cNvPr>
            <p:cNvSpPr/>
            <p:nvPr/>
          </p:nvSpPr>
          <p:spPr>
            <a:xfrm>
              <a:off x="3713799" y="4024080"/>
              <a:ext cx="1156904" cy="250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181264CA-BCA2-4EFE-B666-C43511732A37}"/>
              </a:ext>
            </a:extLst>
          </p:cNvPr>
          <p:cNvSpPr txBox="1"/>
          <p:nvPr/>
        </p:nvSpPr>
        <p:spPr>
          <a:xfrm>
            <a:off x="240720" y="968605"/>
            <a:ext cx="6050071" cy="646331"/>
          </a:xfrm>
          <a:prstGeom prst="rect">
            <a:avLst/>
          </a:prstGeom>
          <a:noFill/>
        </p:spPr>
        <p:txBody>
          <a:bodyPr wrap="square" rtlCol="0">
            <a:spAutoFit/>
          </a:bodyPr>
          <a:lstStyle/>
          <a:p>
            <a:r>
              <a:rPr lang="en-ZA" dirty="0"/>
              <a:t>After you have created the listing you will be able to view it from your “Properties” portion of your board.</a:t>
            </a:r>
            <a:endParaRPr lang="en-GB" dirty="0"/>
          </a:p>
        </p:txBody>
      </p:sp>
      <p:pic>
        <p:nvPicPr>
          <p:cNvPr id="13" name="Picture 12">
            <a:extLst>
              <a:ext uri="{FF2B5EF4-FFF2-40B4-BE49-F238E27FC236}">
                <a16:creationId xmlns:a16="http://schemas.microsoft.com/office/drawing/2014/main" id="{DB98341D-1FA1-41B7-9FDD-7F431398575F}"/>
              </a:ext>
            </a:extLst>
          </p:cNvPr>
          <p:cNvPicPr>
            <a:picLocks noChangeAspect="1"/>
          </p:cNvPicPr>
          <p:nvPr/>
        </p:nvPicPr>
        <p:blipFill>
          <a:blip r:embed="rId4"/>
          <a:stretch>
            <a:fillRect/>
          </a:stretch>
        </p:blipFill>
        <p:spPr>
          <a:xfrm>
            <a:off x="3682415" y="1948282"/>
            <a:ext cx="7553482" cy="2346774"/>
          </a:xfrm>
          <a:prstGeom prst="rect">
            <a:avLst/>
          </a:prstGeom>
        </p:spPr>
      </p:pic>
      <p:cxnSp>
        <p:nvCxnSpPr>
          <p:cNvPr id="14" name="Straight Arrow Connector 13">
            <a:extLst>
              <a:ext uri="{FF2B5EF4-FFF2-40B4-BE49-F238E27FC236}">
                <a16:creationId xmlns:a16="http://schemas.microsoft.com/office/drawing/2014/main" id="{56BE1111-23AB-4092-AFC5-1FE91A478667}"/>
              </a:ext>
            </a:extLst>
          </p:cNvPr>
          <p:cNvCxnSpPr>
            <a:cxnSpLocks/>
          </p:cNvCxnSpPr>
          <p:nvPr/>
        </p:nvCxnSpPr>
        <p:spPr>
          <a:xfrm flipV="1">
            <a:off x="3422788" y="3149263"/>
            <a:ext cx="588653" cy="222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34B52F2-2C15-49F3-8230-D1C3121C15D7}"/>
              </a:ext>
            </a:extLst>
          </p:cNvPr>
          <p:cNvCxnSpPr>
            <a:cxnSpLocks/>
          </p:cNvCxnSpPr>
          <p:nvPr/>
        </p:nvCxnSpPr>
        <p:spPr>
          <a:xfrm flipV="1">
            <a:off x="3449839" y="3343312"/>
            <a:ext cx="588653" cy="222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12AB0CD-FF73-4DC5-AEA6-4343CC872D1E}"/>
              </a:ext>
            </a:extLst>
          </p:cNvPr>
          <p:cNvSpPr txBox="1"/>
          <p:nvPr/>
        </p:nvSpPr>
        <p:spPr>
          <a:xfrm>
            <a:off x="3682415" y="1479367"/>
            <a:ext cx="6745418" cy="369332"/>
          </a:xfrm>
          <a:prstGeom prst="rect">
            <a:avLst/>
          </a:prstGeom>
          <a:noFill/>
        </p:spPr>
        <p:txBody>
          <a:bodyPr wrap="square" rtlCol="0">
            <a:spAutoFit/>
          </a:bodyPr>
          <a:lstStyle/>
          <a:p>
            <a:r>
              <a:rPr lang="en-ZA" dirty="0"/>
              <a:t>Once you have clicked “properties” you will be redirected to this page. </a:t>
            </a:r>
            <a:endParaRPr lang="en-GB" dirty="0"/>
          </a:p>
        </p:txBody>
      </p:sp>
      <p:sp>
        <p:nvSpPr>
          <p:cNvPr id="18" name="TextBox 17">
            <a:extLst>
              <a:ext uri="{FF2B5EF4-FFF2-40B4-BE49-F238E27FC236}">
                <a16:creationId xmlns:a16="http://schemas.microsoft.com/office/drawing/2014/main" id="{174A8BCE-8B4F-4A80-8A2F-194560B51FB5}"/>
              </a:ext>
            </a:extLst>
          </p:cNvPr>
          <p:cNvSpPr txBox="1"/>
          <p:nvPr/>
        </p:nvSpPr>
        <p:spPr>
          <a:xfrm>
            <a:off x="6140121" y="4019112"/>
            <a:ext cx="4759891" cy="369332"/>
          </a:xfrm>
          <a:prstGeom prst="rect">
            <a:avLst/>
          </a:prstGeom>
          <a:noFill/>
        </p:spPr>
        <p:txBody>
          <a:bodyPr wrap="square" rtlCol="0">
            <a:spAutoFit/>
          </a:bodyPr>
          <a:lstStyle/>
          <a:p>
            <a:r>
              <a:rPr lang="en-ZA" dirty="0"/>
              <a:t>Here you will be able to see all your listings.</a:t>
            </a:r>
            <a:endParaRPr lang="en-GB" dirty="0"/>
          </a:p>
        </p:txBody>
      </p:sp>
      <p:pic>
        <p:nvPicPr>
          <p:cNvPr id="20" name="Picture 19">
            <a:extLst>
              <a:ext uri="{FF2B5EF4-FFF2-40B4-BE49-F238E27FC236}">
                <a16:creationId xmlns:a16="http://schemas.microsoft.com/office/drawing/2014/main" id="{1BC2CB34-CC90-4633-BFD9-E71A2907BE6A}"/>
              </a:ext>
            </a:extLst>
          </p:cNvPr>
          <p:cNvPicPr>
            <a:picLocks noChangeAspect="1"/>
          </p:cNvPicPr>
          <p:nvPr/>
        </p:nvPicPr>
        <p:blipFill>
          <a:blip r:embed="rId5"/>
          <a:stretch>
            <a:fillRect/>
          </a:stretch>
        </p:blipFill>
        <p:spPr>
          <a:xfrm>
            <a:off x="3684091" y="4437663"/>
            <a:ext cx="1543265" cy="1305107"/>
          </a:xfrm>
          <a:prstGeom prst="rect">
            <a:avLst/>
          </a:prstGeom>
        </p:spPr>
      </p:pic>
      <p:sp>
        <p:nvSpPr>
          <p:cNvPr id="21" name="TextBox 20">
            <a:extLst>
              <a:ext uri="{FF2B5EF4-FFF2-40B4-BE49-F238E27FC236}">
                <a16:creationId xmlns:a16="http://schemas.microsoft.com/office/drawing/2014/main" id="{C9CCEC35-11DE-49C4-80A3-0AB5348E545D}"/>
              </a:ext>
            </a:extLst>
          </p:cNvPr>
          <p:cNvSpPr txBox="1"/>
          <p:nvPr/>
        </p:nvSpPr>
        <p:spPr>
          <a:xfrm>
            <a:off x="5309461" y="4551186"/>
            <a:ext cx="4849022" cy="1200329"/>
          </a:xfrm>
          <a:prstGeom prst="rect">
            <a:avLst/>
          </a:prstGeom>
          <a:noFill/>
        </p:spPr>
        <p:txBody>
          <a:bodyPr wrap="square" rtlCol="0">
            <a:spAutoFit/>
          </a:bodyPr>
          <a:lstStyle/>
          <a:p>
            <a:r>
              <a:rPr lang="en-ZA" dirty="0"/>
              <a:t>If you look to the left after you have clicked “properties” you will have subheadings that will separate all you published, pending, expired and drafted properties</a:t>
            </a:r>
            <a:endParaRPr lang="en-GB" dirty="0"/>
          </a:p>
        </p:txBody>
      </p:sp>
    </p:spTree>
    <p:extLst>
      <p:ext uri="{BB962C8B-B14F-4D97-AF65-F5344CB8AC3E}">
        <p14:creationId xmlns:p14="http://schemas.microsoft.com/office/powerpoint/2010/main" val="455075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41CF-F1C6-489D-8F04-5144A5DEC823}"/>
              </a:ext>
            </a:extLst>
          </p:cNvPr>
          <p:cNvSpPr>
            <a:spLocks noGrp="1"/>
          </p:cNvSpPr>
          <p:nvPr>
            <p:ph type="title"/>
          </p:nvPr>
        </p:nvSpPr>
        <p:spPr>
          <a:xfrm>
            <a:off x="0" y="0"/>
            <a:ext cx="10515600" cy="1325563"/>
          </a:xfrm>
        </p:spPr>
        <p:txBody>
          <a:bodyPr/>
          <a:lstStyle/>
          <a:p>
            <a:r>
              <a:rPr lang="en-ZA" dirty="0"/>
              <a:t>Viewing your Listing on the Board</a:t>
            </a:r>
            <a:endParaRPr lang="en-GB" dirty="0"/>
          </a:p>
        </p:txBody>
      </p:sp>
      <p:pic>
        <p:nvPicPr>
          <p:cNvPr id="13" name="Picture 12">
            <a:extLst>
              <a:ext uri="{FF2B5EF4-FFF2-40B4-BE49-F238E27FC236}">
                <a16:creationId xmlns:a16="http://schemas.microsoft.com/office/drawing/2014/main" id="{DB98341D-1FA1-41B7-9FDD-7F431398575F}"/>
              </a:ext>
            </a:extLst>
          </p:cNvPr>
          <p:cNvPicPr>
            <a:picLocks noChangeAspect="1"/>
          </p:cNvPicPr>
          <p:nvPr/>
        </p:nvPicPr>
        <p:blipFill>
          <a:blip r:embed="rId2"/>
          <a:stretch>
            <a:fillRect/>
          </a:stretch>
        </p:blipFill>
        <p:spPr>
          <a:xfrm>
            <a:off x="151820" y="958182"/>
            <a:ext cx="9980063" cy="3100683"/>
          </a:xfrm>
          <a:prstGeom prst="rect">
            <a:avLst/>
          </a:prstGeom>
        </p:spPr>
      </p:pic>
      <p:sp>
        <p:nvSpPr>
          <p:cNvPr id="19" name="Rectangle 18">
            <a:extLst>
              <a:ext uri="{FF2B5EF4-FFF2-40B4-BE49-F238E27FC236}">
                <a16:creationId xmlns:a16="http://schemas.microsoft.com/office/drawing/2014/main" id="{0F76856A-7F2F-478E-8D2F-AE186242326B}"/>
              </a:ext>
            </a:extLst>
          </p:cNvPr>
          <p:cNvSpPr/>
          <p:nvPr/>
        </p:nvSpPr>
        <p:spPr>
          <a:xfrm>
            <a:off x="9182100" y="2590800"/>
            <a:ext cx="949782" cy="482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ABBD8F3D-0940-4E5D-A30D-A76827ABA276}"/>
              </a:ext>
            </a:extLst>
          </p:cNvPr>
          <p:cNvPicPr>
            <a:picLocks noChangeAspect="1"/>
          </p:cNvPicPr>
          <p:nvPr/>
        </p:nvPicPr>
        <p:blipFill>
          <a:blip r:embed="rId3"/>
          <a:stretch>
            <a:fillRect/>
          </a:stretch>
        </p:blipFill>
        <p:spPr>
          <a:xfrm>
            <a:off x="397369" y="4058865"/>
            <a:ext cx="1782614" cy="2412614"/>
          </a:xfrm>
          <a:prstGeom prst="rect">
            <a:avLst/>
          </a:prstGeom>
        </p:spPr>
      </p:pic>
      <p:sp>
        <p:nvSpPr>
          <p:cNvPr id="22" name="TextBox 21">
            <a:extLst>
              <a:ext uri="{FF2B5EF4-FFF2-40B4-BE49-F238E27FC236}">
                <a16:creationId xmlns:a16="http://schemas.microsoft.com/office/drawing/2014/main" id="{13D9289F-E4E3-4923-B82F-5382A0EB33C4}"/>
              </a:ext>
            </a:extLst>
          </p:cNvPr>
          <p:cNvSpPr txBox="1"/>
          <p:nvPr/>
        </p:nvSpPr>
        <p:spPr>
          <a:xfrm>
            <a:off x="285337" y="3073399"/>
            <a:ext cx="10281450" cy="923330"/>
          </a:xfrm>
          <a:prstGeom prst="rect">
            <a:avLst/>
          </a:prstGeom>
          <a:noFill/>
          <a:ln>
            <a:solidFill>
              <a:srgbClr val="FF0000"/>
            </a:solidFill>
          </a:ln>
        </p:spPr>
        <p:txBody>
          <a:bodyPr wrap="square" rtlCol="0">
            <a:spAutoFit/>
          </a:bodyPr>
          <a:lstStyle/>
          <a:p>
            <a:r>
              <a:rPr lang="en-ZA" dirty="0"/>
              <a:t>Here is your actions box. Here you are given the following options. As you can see there are types of options that come up when you click the action button. These are dependent on the status of your property.</a:t>
            </a:r>
          </a:p>
          <a:p>
            <a:r>
              <a:rPr lang="en-ZA" dirty="0"/>
              <a:t>When you click on either option you will be redirected to a new page</a:t>
            </a:r>
            <a:r>
              <a:rPr lang="en-GB" dirty="0"/>
              <a:t>.</a:t>
            </a:r>
            <a:endParaRPr lang="en-ZA" dirty="0"/>
          </a:p>
        </p:txBody>
      </p:sp>
      <p:pic>
        <p:nvPicPr>
          <p:cNvPr id="4" name="Picture 3">
            <a:extLst>
              <a:ext uri="{FF2B5EF4-FFF2-40B4-BE49-F238E27FC236}">
                <a16:creationId xmlns:a16="http://schemas.microsoft.com/office/drawing/2014/main" id="{EB024370-9971-447C-9CB8-212F99937726}"/>
              </a:ext>
            </a:extLst>
          </p:cNvPr>
          <p:cNvPicPr>
            <a:picLocks noChangeAspect="1"/>
          </p:cNvPicPr>
          <p:nvPr/>
        </p:nvPicPr>
        <p:blipFill>
          <a:blip r:embed="rId4"/>
          <a:stretch>
            <a:fillRect/>
          </a:stretch>
        </p:blipFill>
        <p:spPr>
          <a:xfrm>
            <a:off x="3080602" y="4364493"/>
            <a:ext cx="1358876" cy="1305107"/>
          </a:xfrm>
          <a:prstGeom prst="rect">
            <a:avLst/>
          </a:prstGeom>
        </p:spPr>
      </p:pic>
      <p:sp>
        <p:nvSpPr>
          <p:cNvPr id="5" name="TextBox 4">
            <a:extLst>
              <a:ext uri="{FF2B5EF4-FFF2-40B4-BE49-F238E27FC236}">
                <a16:creationId xmlns:a16="http://schemas.microsoft.com/office/drawing/2014/main" id="{F334B613-F732-4088-B1D3-EC2BF85200DE}"/>
              </a:ext>
            </a:extLst>
          </p:cNvPr>
          <p:cNvSpPr txBox="1"/>
          <p:nvPr/>
        </p:nvSpPr>
        <p:spPr>
          <a:xfrm>
            <a:off x="5141851" y="4479328"/>
            <a:ext cx="6652780" cy="923330"/>
          </a:xfrm>
          <a:prstGeom prst="rect">
            <a:avLst/>
          </a:prstGeom>
          <a:noFill/>
        </p:spPr>
        <p:txBody>
          <a:bodyPr wrap="square" rtlCol="0">
            <a:spAutoFit/>
          </a:bodyPr>
          <a:lstStyle/>
          <a:p>
            <a:r>
              <a:rPr lang="en-ZA" dirty="0"/>
              <a:t>You have the delete option for your listing, however you cannot just delete the listing. You will need to change the status of the property to expired, and then tell management.</a:t>
            </a:r>
            <a:endParaRPr lang="en-GB" dirty="0"/>
          </a:p>
        </p:txBody>
      </p:sp>
    </p:spTree>
    <p:extLst>
      <p:ext uri="{BB962C8B-B14F-4D97-AF65-F5344CB8AC3E}">
        <p14:creationId xmlns:p14="http://schemas.microsoft.com/office/powerpoint/2010/main" val="309717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5C62-12A1-492A-BE35-3EE528347E6A}"/>
              </a:ext>
            </a:extLst>
          </p:cNvPr>
          <p:cNvSpPr>
            <a:spLocks noGrp="1"/>
          </p:cNvSpPr>
          <p:nvPr>
            <p:ph type="title"/>
          </p:nvPr>
        </p:nvSpPr>
        <p:spPr>
          <a:xfrm>
            <a:off x="0" y="0"/>
            <a:ext cx="10515600" cy="1325563"/>
          </a:xfrm>
        </p:spPr>
        <p:txBody>
          <a:bodyPr/>
          <a:lstStyle/>
          <a:p>
            <a:r>
              <a:rPr lang="en-ZA" dirty="0"/>
              <a:t>Step 5: Contacts</a:t>
            </a:r>
            <a:endParaRPr lang="en-GB" dirty="0"/>
          </a:p>
        </p:txBody>
      </p:sp>
      <p:pic>
        <p:nvPicPr>
          <p:cNvPr id="4" name="Picture 3">
            <a:extLst>
              <a:ext uri="{FF2B5EF4-FFF2-40B4-BE49-F238E27FC236}">
                <a16:creationId xmlns:a16="http://schemas.microsoft.com/office/drawing/2014/main" id="{ACC5ADD6-8E2E-4FBF-97BE-5B76612F87B7}"/>
              </a:ext>
            </a:extLst>
          </p:cNvPr>
          <p:cNvPicPr>
            <a:picLocks noChangeAspect="1"/>
          </p:cNvPicPr>
          <p:nvPr/>
        </p:nvPicPr>
        <p:blipFill>
          <a:blip r:embed="rId2"/>
          <a:stretch>
            <a:fillRect/>
          </a:stretch>
        </p:blipFill>
        <p:spPr>
          <a:xfrm>
            <a:off x="375439" y="1985761"/>
            <a:ext cx="11441122" cy="2886478"/>
          </a:xfrm>
          <a:prstGeom prst="rect">
            <a:avLst/>
          </a:prstGeom>
        </p:spPr>
      </p:pic>
      <p:sp>
        <p:nvSpPr>
          <p:cNvPr id="5" name="TextBox 4">
            <a:extLst>
              <a:ext uri="{FF2B5EF4-FFF2-40B4-BE49-F238E27FC236}">
                <a16:creationId xmlns:a16="http://schemas.microsoft.com/office/drawing/2014/main" id="{94FD9C2E-C528-4AC7-91A1-2D5C82257FDF}"/>
              </a:ext>
            </a:extLst>
          </p:cNvPr>
          <p:cNvSpPr txBox="1"/>
          <p:nvPr/>
        </p:nvSpPr>
        <p:spPr>
          <a:xfrm>
            <a:off x="350728" y="1164921"/>
            <a:ext cx="11336055" cy="646331"/>
          </a:xfrm>
          <a:prstGeom prst="rect">
            <a:avLst/>
          </a:prstGeom>
          <a:noFill/>
        </p:spPr>
        <p:txBody>
          <a:bodyPr wrap="square" rtlCol="0">
            <a:spAutoFit/>
          </a:bodyPr>
          <a:lstStyle/>
          <a:p>
            <a:r>
              <a:rPr lang="en-ZA" dirty="0"/>
              <a:t>When you click into your contacts you will get a list of all your contact.</a:t>
            </a:r>
          </a:p>
          <a:p>
            <a:endParaRPr lang="en-GB" dirty="0"/>
          </a:p>
        </p:txBody>
      </p:sp>
      <p:sp>
        <p:nvSpPr>
          <p:cNvPr id="6" name="Rectangle 5">
            <a:extLst>
              <a:ext uri="{FF2B5EF4-FFF2-40B4-BE49-F238E27FC236}">
                <a16:creationId xmlns:a16="http://schemas.microsoft.com/office/drawing/2014/main" id="{A5F344A8-D09B-46AB-B08F-F239B72409B0}"/>
              </a:ext>
            </a:extLst>
          </p:cNvPr>
          <p:cNvSpPr/>
          <p:nvPr/>
        </p:nvSpPr>
        <p:spPr>
          <a:xfrm>
            <a:off x="551655" y="2938595"/>
            <a:ext cx="3368992" cy="268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A829B0D1-BF1D-49CB-8F67-F313C5560B07}"/>
              </a:ext>
            </a:extLst>
          </p:cNvPr>
          <p:cNvCxnSpPr>
            <a:cxnSpLocks/>
          </p:cNvCxnSpPr>
          <p:nvPr/>
        </p:nvCxnSpPr>
        <p:spPr>
          <a:xfrm flipV="1">
            <a:off x="1519142" y="2490484"/>
            <a:ext cx="810699" cy="4481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AF8593-B31B-41F8-8724-DE6C6534AE28}"/>
              </a:ext>
            </a:extLst>
          </p:cNvPr>
          <p:cNvSpPr txBox="1"/>
          <p:nvPr/>
        </p:nvSpPr>
        <p:spPr>
          <a:xfrm>
            <a:off x="2279736" y="2087810"/>
            <a:ext cx="7590773" cy="646331"/>
          </a:xfrm>
          <a:prstGeom prst="rect">
            <a:avLst/>
          </a:prstGeom>
          <a:noFill/>
        </p:spPr>
        <p:txBody>
          <a:bodyPr wrap="square" rtlCol="0">
            <a:spAutoFit/>
          </a:bodyPr>
          <a:lstStyle/>
          <a:p>
            <a:r>
              <a:rPr lang="en-ZA" dirty="0"/>
              <a:t>Depending on how many contacts you have, you can search them by name to find them quicker</a:t>
            </a:r>
            <a:endParaRPr lang="en-GB" dirty="0"/>
          </a:p>
        </p:txBody>
      </p:sp>
      <p:sp>
        <p:nvSpPr>
          <p:cNvPr id="10" name="Rectangle 9">
            <a:extLst>
              <a:ext uri="{FF2B5EF4-FFF2-40B4-BE49-F238E27FC236}">
                <a16:creationId xmlns:a16="http://schemas.microsoft.com/office/drawing/2014/main" id="{C53E478E-FCB1-4362-9473-475D8B77600B}"/>
              </a:ext>
            </a:extLst>
          </p:cNvPr>
          <p:cNvSpPr/>
          <p:nvPr/>
        </p:nvSpPr>
        <p:spPr>
          <a:xfrm>
            <a:off x="5257800" y="3535121"/>
            <a:ext cx="742167" cy="4606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DEEF1AA1-FDBA-4A2D-94F5-1A8C9A9A0A5A}"/>
              </a:ext>
            </a:extLst>
          </p:cNvPr>
          <p:cNvCxnSpPr>
            <a:cxnSpLocks/>
          </p:cNvCxnSpPr>
          <p:nvPr/>
        </p:nvCxnSpPr>
        <p:spPr>
          <a:xfrm flipH="1">
            <a:off x="5257652" y="3950227"/>
            <a:ext cx="742315" cy="5821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85DCD0-BD38-4FF9-B746-38E1791C6A7A}"/>
              </a:ext>
            </a:extLst>
          </p:cNvPr>
          <p:cNvSpPr txBox="1"/>
          <p:nvPr/>
        </p:nvSpPr>
        <p:spPr>
          <a:xfrm>
            <a:off x="328807" y="4070747"/>
            <a:ext cx="4928845" cy="923330"/>
          </a:xfrm>
          <a:prstGeom prst="rect">
            <a:avLst/>
          </a:prstGeom>
          <a:solidFill>
            <a:schemeClr val="bg1"/>
          </a:solidFill>
        </p:spPr>
        <p:txBody>
          <a:bodyPr wrap="square" rtlCol="0">
            <a:spAutoFit/>
          </a:bodyPr>
          <a:lstStyle/>
          <a:p>
            <a:r>
              <a:rPr lang="en-ZA" dirty="0"/>
              <a:t>If anything needs to be added or changed to a contact you will press edit and then be redirected to all your contact info. </a:t>
            </a:r>
            <a:endParaRPr lang="en-GB" dirty="0"/>
          </a:p>
        </p:txBody>
      </p:sp>
      <p:pic>
        <p:nvPicPr>
          <p:cNvPr id="15" name="Picture 14">
            <a:extLst>
              <a:ext uri="{FF2B5EF4-FFF2-40B4-BE49-F238E27FC236}">
                <a16:creationId xmlns:a16="http://schemas.microsoft.com/office/drawing/2014/main" id="{7A462873-FF28-4893-A60D-DE7AE947F9A1}"/>
              </a:ext>
            </a:extLst>
          </p:cNvPr>
          <p:cNvPicPr>
            <a:picLocks noChangeAspect="1"/>
          </p:cNvPicPr>
          <p:nvPr/>
        </p:nvPicPr>
        <p:blipFill>
          <a:blip r:embed="rId3"/>
          <a:stretch>
            <a:fillRect/>
          </a:stretch>
        </p:blipFill>
        <p:spPr>
          <a:xfrm>
            <a:off x="5382572" y="4572741"/>
            <a:ext cx="4703523" cy="2200955"/>
          </a:xfrm>
          <a:prstGeom prst="rect">
            <a:avLst/>
          </a:prstGeom>
        </p:spPr>
      </p:pic>
      <p:cxnSp>
        <p:nvCxnSpPr>
          <p:cNvPr id="19" name="Straight Arrow Connector 18">
            <a:extLst>
              <a:ext uri="{FF2B5EF4-FFF2-40B4-BE49-F238E27FC236}">
                <a16:creationId xmlns:a16="http://schemas.microsoft.com/office/drawing/2014/main" id="{CA74722B-C39A-419D-838A-06FECDBD9F39}"/>
              </a:ext>
            </a:extLst>
          </p:cNvPr>
          <p:cNvCxnSpPr>
            <a:cxnSpLocks/>
          </p:cNvCxnSpPr>
          <p:nvPr/>
        </p:nvCxnSpPr>
        <p:spPr>
          <a:xfrm>
            <a:off x="4399065" y="4705937"/>
            <a:ext cx="858587" cy="6264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2E90FB6-88B7-40BF-AF8E-C8223FAF15DA}"/>
              </a:ext>
            </a:extLst>
          </p:cNvPr>
          <p:cNvSpPr/>
          <p:nvPr/>
        </p:nvSpPr>
        <p:spPr>
          <a:xfrm>
            <a:off x="5307756" y="6570256"/>
            <a:ext cx="554425" cy="2498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A17B7D80-E025-42F4-A8C7-AD7992D10C4D}"/>
              </a:ext>
            </a:extLst>
          </p:cNvPr>
          <p:cNvCxnSpPr>
            <a:cxnSpLocks/>
          </p:cNvCxnSpPr>
          <p:nvPr/>
        </p:nvCxnSpPr>
        <p:spPr>
          <a:xfrm flipH="1" flipV="1">
            <a:off x="4842250" y="6444378"/>
            <a:ext cx="491753" cy="1730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5AA7FE8-C6C5-4B6C-9801-AED9711417DB}"/>
              </a:ext>
            </a:extLst>
          </p:cNvPr>
          <p:cNvSpPr txBox="1"/>
          <p:nvPr/>
        </p:nvSpPr>
        <p:spPr>
          <a:xfrm>
            <a:off x="2416208" y="5363408"/>
            <a:ext cx="2251405" cy="923330"/>
          </a:xfrm>
          <a:prstGeom prst="rect">
            <a:avLst/>
          </a:prstGeom>
          <a:noFill/>
        </p:spPr>
        <p:txBody>
          <a:bodyPr wrap="square" rtlCol="0">
            <a:spAutoFit/>
          </a:bodyPr>
          <a:lstStyle/>
          <a:p>
            <a:r>
              <a:rPr lang="en-ZA" dirty="0"/>
              <a:t>When you have edited your contact, click submit to save</a:t>
            </a:r>
            <a:endParaRPr lang="en-GB" dirty="0"/>
          </a:p>
        </p:txBody>
      </p:sp>
      <p:pic>
        <p:nvPicPr>
          <p:cNvPr id="26" name="Picture 25">
            <a:extLst>
              <a:ext uri="{FF2B5EF4-FFF2-40B4-BE49-F238E27FC236}">
                <a16:creationId xmlns:a16="http://schemas.microsoft.com/office/drawing/2014/main" id="{BE732507-5016-4C04-ACF7-A40219724A1E}"/>
              </a:ext>
            </a:extLst>
          </p:cNvPr>
          <p:cNvPicPr>
            <a:picLocks noChangeAspect="1"/>
          </p:cNvPicPr>
          <p:nvPr/>
        </p:nvPicPr>
        <p:blipFill>
          <a:blip r:embed="rId4"/>
          <a:stretch>
            <a:fillRect/>
          </a:stretch>
        </p:blipFill>
        <p:spPr>
          <a:xfrm>
            <a:off x="3387429" y="6265341"/>
            <a:ext cx="933580" cy="485843"/>
          </a:xfrm>
          <a:prstGeom prst="rect">
            <a:avLst/>
          </a:prstGeom>
        </p:spPr>
      </p:pic>
      <p:sp>
        <p:nvSpPr>
          <p:cNvPr id="27" name="Rectangle 26">
            <a:extLst>
              <a:ext uri="{FF2B5EF4-FFF2-40B4-BE49-F238E27FC236}">
                <a16:creationId xmlns:a16="http://schemas.microsoft.com/office/drawing/2014/main" id="{0D5C35F8-2F93-413B-8F3B-3CAD8E225415}"/>
              </a:ext>
            </a:extLst>
          </p:cNvPr>
          <p:cNvSpPr/>
          <p:nvPr/>
        </p:nvSpPr>
        <p:spPr>
          <a:xfrm>
            <a:off x="10260019" y="1997431"/>
            <a:ext cx="1514787" cy="4606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B2C35F4-603B-4A83-90EF-541285412946}"/>
              </a:ext>
            </a:extLst>
          </p:cNvPr>
          <p:cNvSpPr txBox="1"/>
          <p:nvPr/>
        </p:nvSpPr>
        <p:spPr>
          <a:xfrm>
            <a:off x="8993687" y="814192"/>
            <a:ext cx="3043823" cy="923330"/>
          </a:xfrm>
          <a:prstGeom prst="rect">
            <a:avLst/>
          </a:prstGeom>
          <a:noFill/>
        </p:spPr>
        <p:txBody>
          <a:bodyPr wrap="square" rtlCol="0">
            <a:spAutoFit/>
          </a:bodyPr>
          <a:lstStyle/>
          <a:p>
            <a:r>
              <a:rPr lang="en-ZA" dirty="0"/>
              <a:t>To add a new contact you will click here and you will be redirected to a new page </a:t>
            </a:r>
            <a:endParaRPr lang="en-GB" dirty="0"/>
          </a:p>
        </p:txBody>
      </p:sp>
      <p:cxnSp>
        <p:nvCxnSpPr>
          <p:cNvPr id="30" name="Straight Arrow Connector 29">
            <a:extLst>
              <a:ext uri="{FF2B5EF4-FFF2-40B4-BE49-F238E27FC236}">
                <a16:creationId xmlns:a16="http://schemas.microsoft.com/office/drawing/2014/main" id="{A6C45EC0-C29F-4521-BA77-31EC34277613}"/>
              </a:ext>
            </a:extLst>
          </p:cNvPr>
          <p:cNvCxnSpPr>
            <a:cxnSpLocks/>
          </p:cNvCxnSpPr>
          <p:nvPr/>
        </p:nvCxnSpPr>
        <p:spPr>
          <a:xfrm flipH="1" flipV="1">
            <a:off x="9912264" y="1737522"/>
            <a:ext cx="317974" cy="2562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691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CD48F-AF22-4FD2-B562-80770A9FBF68}"/>
              </a:ext>
            </a:extLst>
          </p:cNvPr>
          <p:cNvPicPr>
            <a:picLocks noChangeAspect="1"/>
          </p:cNvPicPr>
          <p:nvPr/>
        </p:nvPicPr>
        <p:blipFill>
          <a:blip r:embed="rId2"/>
          <a:stretch>
            <a:fillRect/>
          </a:stretch>
        </p:blipFill>
        <p:spPr>
          <a:xfrm>
            <a:off x="1526087" y="1618128"/>
            <a:ext cx="8758629" cy="4792317"/>
          </a:xfrm>
          <a:prstGeom prst="rect">
            <a:avLst/>
          </a:prstGeom>
        </p:spPr>
      </p:pic>
      <p:sp>
        <p:nvSpPr>
          <p:cNvPr id="5" name="Title 1">
            <a:extLst>
              <a:ext uri="{FF2B5EF4-FFF2-40B4-BE49-F238E27FC236}">
                <a16:creationId xmlns:a16="http://schemas.microsoft.com/office/drawing/2014/main" id="{E4F7AF8C-5A8C-43CA-860D-7FF39FF2B44D}"/>
              </a:ext>
            </a:extLst>
          </p:cNvPr>
          <p:cNvSpPr txBox="1">
            <a:spLocks/>
          </p:cNvSpPr>
          <p:nvPr/>
        </p:nvSpPr>
        <p:spPr>
          <a:xfrm>
            <a:off x="0" y="-150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Step 5: Contacts</a:t>
            </a:r>
            <a:endParaRPr lang="en-GB" dirty="0"/>
          </a:p>
        </p:txBody>
      </p:sp>
      <p:pic>
        <p:nvPicPr>
          <p:cNvPr id="8" name="Picture 7">
            <a:extLst>
              <a:ext uri="{FF2B5EF4-FFF2-40B4-BE49-F238E27FC236}">
                <a16:creationId xmlns:a16="http://schemas.microsoft.com/office/drawing/2014/main" id="{753052E8-3CEF-4CEA-91E6-B8D0E94B3F4E}"/>
              </a:ext>
            </a:extLst>
          </p:cNvPr>
          <p:cNvPicPr>
            <a:picLocks noChangeAspect="1"/>
          </p:cNvPicPr>
          <p:nvPr/>
        </p:nvPicPr>
        <p:blipFill rotWithShape="1">
          <a:blip r:embed="rId3"/>
          <a:srcRect r="74543"/>
          <a:stretch/>
        </p:blipFill>
        <p:spPr>
          <a:xfrm>
            <a:off x="102721" y="1070790"/>
            <a:ext cx="1423366" cy="923330"/>
          </a:xfrm>
          <a:prstGeom prst="rect">
            <a:avLst/>
          </a:prstGeom>
        </p:spPr>
      </p:pic>
      <p:sp>
        <p:nvSpPr>
          <p:cNvPr id="9" name="TextBox 8">
            <a:extLst>
              <a:ext uri="{FF2B5EF4-FFF2-40B4-BE49-F238E27FC236}">
                <a16:creationId xmlns:a16="http://schemas.microsoft.com/office/drawing/2014/main" id="{1540D7ED-251E-4139-B1F7-68E70FE818BE}"/>
              </a:ext>
            </a:extLst>
          </p:cNvPr>
          <p:cNvSpPr txBox="1"/>
          <p:nvPr/>
        </p:nvSpPr>
        <p:spPr>
          <a:xfrm>
            <a:off x="1542789" y="971797"/>
            <a:ext cx="7430022" cy="646331"/>
          </a:xfrm>
          <a:prstGeom prst="rect">
            <a:avLst/>
          </a:prstGeom>
          <a:noFill/>
        </p:spPr>
        <p:txBody>
          <a:bodyPr wrap="square" rtlCol="0">
            <a:spAutoFit/>
          </a:bodyPr>
          <a:lstStyle/>
          <a:p>
            <a:r>
              <a:rPr lang="en-ZA" dirty="0"/>
              <a:t>Because you can add more than 1 contact, when choosing the contact title you get more than one option.</a:t>
            </a:r>
            <a:endParaRPr lang="en-GB" dirty="0"/>
          </a:p>
        </p:txBody>
      </p:sp>
      <p:sp>
        <p:nvSpPr>
          <p:cNvPr id="10" name="Rectangle 9">
            <a:extLst>
              <a:ext uri="{FF2B5EF4-FFF2-40B4-BE49-F238E27FC236}">
                <a16:creationId xmlns:a16="http://schemas.microsoft.com/office/drawing/2014/main" id="{04BE3629-4E64-4054-97A6-77D3993ADA6C}"/>
              </a:ext>
            </a:extLst>
          </p:cNvPr>
          <p:cNvSpPr/>
          <p:nvPr/>
        </p:nvSpPr>
        <p:spPr>
          <a:xfrm>
            <a:off x="1703539" y="2664541"/>
            <a:ext cx="2179529" cy="5421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024F6C9-6389-4A6A-8DD5-74027CEC0C30}"/>
              </a:ext>
            </a:extLst>
          </p:cNvPr>
          <p:cNvSpPr txBox="1"/>
          <p:nvPr/>
        </p:nvSpPr>
        <p:spPr>
          <a:xfrm>
            <a:off x="27321" y="6151167"/>
            <a:ext cx="7599662" cy="646331"/>
          </a:xfrm>
          <a:prstGeom prst="rect">
            <a:avLst/>
          </a:prstGeom>
          <a:noFill/>
          <a:ln>
            <a:solidFill>
              <a:srgbClr val="FF0000"/>
            </a:solidFill>
          </a:ln>
        </p:spPr>
        <p:txBody>
          <a:bodyPr wrap="square" rtlCol="0">
            <a:spAutoFit/>
          </a:bodyPr>
          <a:lstStyle/>
          <a:p>
            <a:r>
              <a:rPr lang="en-ZA" dirty="0"/>
              <a:t>If your contact is working for someone else or belongs to a company you will add their company here. </a:t>
            </a:r>
            <a:endParaRPr lang="en-GB" dirty="0"/>
          </a:p>
        </p:txBody>
      </p:sp>
      <p:cxnSp>
        <p:nvCxnSpPr>
          <p:cNvPr id="13" name="Straight Arrow Connector 12">
            <a:extLst>
              <a:ext uri="{FF2B5EF4-FFF2-40B4-BE49-F238E27FC236}">
                <a16:creationId xmlns:a16="http://schemas.microsoft.com/office/drawing/2014/main" id="{DF1F738C-F95F-4647-9275-2AE71757BF2F}"/>
              </a:ext>
            </a:extLst>
          </p:cNvPr>
          <p:cNvCxnSpPr>
            <a:cxnSpLocks/>
          </p:cNvCxnSpPr>
          <p:nvPr/>
        </p:nvCxnSpPr>
        <p:spPr>
          <a:xfrm flipH="1">
            <a:off x="1155609" y="5580810"/>
            <a:ext cx="432775" cy="5703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1E872E4-FCCB-48F9-A191-6355FE3711A0}"/>
              </a:ext>
            </a:extLst>
          </p:cNvPr>
          <p:cNvSpPr/>
          <p:nvPr/>
        </p:nvSpPr>
        <p:spPr>
          <a:xfrm>
            <a:off x="1588383" y="4960535"/>
            <a:ext cx="4361480"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C040C982-05BA-4213-9D0D-E4CCFCC83A2C}"/>
              </a:ext>
            </a:extLst>
          </p:cNvPr>
          <p:cNvCxnSpPr>
            <a:cxnSpLocks/>
          </p:cNvCxnSpPr>
          <p:nvPr/>
        </p:nvCxnSpPr>
        <p:spPr>
          <a:xfrm flipH="1" flipV="1">
            <a:off x="1219032" y="2061005"/>
            <a:ext cx="484508" cy="6035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1200B25-72BE-4A58-BD65-A1A653AC38F3}"/>
              </a:ext>
            </a:extLst>
          </p:cNvPr>
          <p:cNvSpPr/>
          <p:nvPr/>
        </p:nvSpPr>
        <p:spPr>
          <a:xfrm>
            <a:off x="1601556" y="2614356"/>
            <a:ext cx="8494421" cy="146042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6143D61F-99A5-4204-AAB4-CDA711D3BB4D}"/>
              </a:ext>
            </a:extLst>
          </p:cNvPr>
          <p:cNvCxnSpPr>
            <a:cxnSpLocks/>
          </p:cNvCxnSpPr>
          <p:nvPr/>
        </p:nvCxnSpPr>
        <p:spPr>
          <a:xfrm flipV="1">
            <a:off x="7025735" y="1700843"/>
            <a:ext cx="1554594" cy="88575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9DBF2BC-06B2-4349-A43B-82F5ACA532DE}"/>
              </a:ext>
            </a:extLst>
          </p:cNvPr>
          <p:cNvSpPr txBox="1"/>
          <p:nvPr/>
        </p:nvSpPr>
        <p:spPr>
          <a:xfrm>
            <a:off x="8580329" y="1322721"/>
            <a:ext cx="3433793" cy="646331"/>
          </a:xfrm>
          <a:prstGeom prst="rect">
            <a:avLst/>
          </a:prstGeom>
          <a:noFill/>
        </p:spPr>
        <p:txBody>
          <a:bodyPr wrap="square" rtlCol="0">
            <a:spAutoFit/>
          </a:bodyPr>
          <a:lstStyle/>
          <a:p>
            <a:r>
              <a:rPr lang="en-ZA" dirty="0"/>
              <a:t>These are compulsory fields that need to be completed</a:t>
            </a:r>
            <a:endParaRPr lang="en-GB" dirty="0"/>
          </a:p>
        </p:txBody>
      </p:sp>
      <p:sp>
        <p:nvSpPr>
          <p:cNvPr id="22" name="Rectangle 21">
            <a:extLst>
              <a:ext uri="{FF2B5EF4-FFF2-40B4-BE49-F238E27FC236}">
                <a16:creationId xmlns:a16="http://schemas.microsoft.com/office/drawing/2014/main" id="{230F39C5-191D-456F-A84B-4F008849638C}"/>
              </a:ext>
            </a:extLst>
          </p:cNvPr>
          <p:cNvSpPr/>
          <p:nvPr/>
        </p:nvSpPr>
        <p:spPr>
          <a:xfrm>
            <a:off x="1778696" y="5873677"/>
            <a:ext cx="432775" cy="2776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E4D0E95D-9BE1-462A-8A05-CFB2719AE0FF}"/>
              </a:ext>
            </a:extLst>
          </p:cNvPr>
          <p:cNvCxnSpPr>
            <a:cxnSpLocks/>
          </p:cNvCxnSpPr>
          <p:nvPr/>
        </p:nvCxnSpPr>
        <p:spPr>
          <a:xfrm>
            <a:off x="2179195" y="5987747"/>
            <a:ext cx="5899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245D8D1-EEB4-4E91-8C3E-6B95F51531E5}"/>
              </a:ext>
            </a:extLst>
          </p:cNvPr>
          <p:cNvSpPr txBox="1"/>
          <p:nvPr/>
        </p:nvSpPr>
        <p:spPr>
          <a:xfrm>
            <a:off x="2693097" y="5787025"/>
            <a:ext cx="6425852" cy="369332"/>
          </a:xfrm>
          <a:prstGeom prst="rect">
            <a:avLst/>
          </a:prstGeom>
          <a:noFill/>
        </p:spPr>
        <p:txBody>
          <a:bodyPr wrap="square" rtlCol="0">
            <a:spAutoFit/>
          </a:bodyPr>
          <a:lstStyle/>
          <a:p>
            <a:r>
              <a:rPr lang="en-ZA" dirty="0"/>
              <a:t>Once you have finished you will press submit for it to save. </a:t>
            </a:r>
            <a:endParaRPr lang="en-GB" dirty="0"/>
          </a:p>
        </p:txBody>
      </p:sp>
    </p:spTree>
    <p:extLst>
      <p:ext uri="{BB962C8B-B14F-4D97-AF65-F5344CB8AC3E}">
        <p14:creationId xmlns:p14="http://schemas.microsoft.com/office/powerpoint/2010/main" val="1677352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821E-EAB9-4C21-A900-2D2AA513427F}"/>
              </a:ext>
            </a:extLst>
          </p:cNvPr>
          <p:cNvSpPr>
            <a:spLocks noGrp="1"/>
          </p:cNvSpPr>
          <p:nvPr>
            <p:ph type="title"/>
          </p:nvPr>
        </p:nvSpPr>
        <p:spPr>
          <a:xfrm>
            <a:off x="0" y="-225469"/>
            <a:ext cx="10515600" cy="1325563"/>
          </a:xfrm>
        </p:spPr>
        <p:txBody>
          <a:bodyPr/>
          <a:lstStyle/>
          <a:p>
            <a:r>
              <a:rPr lang="en-ZA" dirty="0"/>
              <a:t>Step 6: Buyer/Stock Report.</a:t>
            </a:r>
            <a:endParaRPr lang="en-GB" dirty="0"/>
          </a:p>
        </p:txBody>
      </p:sp>
      <p:pic>
        <p:nvPicPr>
          <p:cNvPr id="4" name="Picture 3">
            <a:extLst>
              <a:ext uri="{FF2B5EF4-FFF2-40B4-BE49-F238E27FC236}">
                <a16:creationId xmlns:a16="http://schemas.microsoft.com/office/drawing/2014/main" id="{B04F5EF3-9D5C-45FB-91A4-9D2B56E56938}"/>
              </a:ext>
            </a:extLst>
          </p:cNvPr>
          <p:cNvPicPr>
            <a:picLocks noChangeAspect="1"/>
          </p:cNvPicPr>
          <p:nvPr/>
        </p:nvPicPr>
        <p:blipFill>
          <a:blip r:embed="rId2"/>
          <a:stretch>
            <a:fillRect/>
          </a:stretch>
        </p:blipFill>
        <p:spPr>
          <a:xfrm>
            <a:off x="1006026" y="1770739"/>
            <a:ext cx="9509574" cy="5087261"/>
          </a:xfrm>
          <a:prstGeom prst="rect">
            <a:avLst/>
          </a:prstGeom>
        </p:spPr>
      </p:pic>
      <p:sp>
        <p:nvSpPr>
          <p:cNvPr id="3" name="TextBox 2">
            <a:extLst>
              <a:ext uri="{FF2B5EF4-FFF2-40B4-BE49-F238E27FC236}">
                <a16:creationId xmlns:a16="http://schemas.microsoft.com/office/drawing/2014/main" id="{75BEA286-007D-42B1-B7C9-15AE4DA970A1}"/>
              </a:ext>
            </a:extLst>
          </p:cNvPr>
          <p:cNvSpPr txBox="1"/>
          <p:nvPr/>
        </p:nvSpPr>
        <p:spPr>
          <a:xfrm>
            <a:off x="463463" y="864296"/>
            <a:ext cx="10052137" cy="923330"/>
          </a:xfrm>
          <a:prstGeom prst="rect">
            <a:avLst/>
          </a:prstGeom>
          <a:noFill/>
        </p:spPr>
        <p:txBody>
          <a:bodyPr wrap="square" rtlCol="0">
            <a:spAutoFit/>
          </a:bodyPr>
          <a:lstStyle/>
          <a:p>
            <a:r>
              <a:rPr lang="en-ZA" dirty="0"/>
              <a:t>The buyer stock report is a fantastic tool for you to use if you are looking for a specific property for a client as you can use this feature to search for stock and save it for each client you have and always have the information saved.</a:t>
            </a:r>
            <a:endParaRPr lang="en-GB" dirty="0"/>
          </a:p>
        </p:txBody>
      </p:sp>
      <p:sp>
        <p:nvSpPr>
          <p:cNvPr id="5" name="Rectangle 4">
            <a:extLst>
              <a:ext uri="{FF2B5EF4-FFF2-40B4-BE49-F238E27FC236}">
                <a16:creationId xmlns:a16="http://schemas.microsoft.com/office/drawing/2014/main" id="{623BA2EF-D6F3-42E4-A436-0A1B7BAE82D0}"/>
              </a:ext>
            </a:extLst>
          </p:cNvPr>
          <p:cNvSpPr/>
          <p:nvPr/>
        </p:nvSpPr>
        <p:spPr>
          <a:xfrm>
            <a:off x="1181100" y="2628900"/>
            <a:ext cx="2044700" cy="372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F89ECCC6-316F-477F-B851-0399BE5101BA}"/>
              </a:ext>
            </a:extLst>
          </p:cNvPr>
          <p:cNvCxnSpPr>
            <a:cxnSpLocks/>
          </p:cNvCxnSpPr>
          <p:nvPr/>
        </p:nvCxnSpPr>
        <p:spPr>
          <a:xfrm flipV="1">
            <a:off x="1195163" y="2292117"/>
            <a:ext cx="787400" cy="3332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6D2BF8A-8ABE-44BC-8C5E-B995BC62D5C9}"/>
              </a:ext>
            </a:extLst>
          </p:cNvPr>
          <p:cNvSpPr txBox="1"/>
          <p:nvPr/>
        </p:nvSpPr>
        <p:spPr>
          <a:xfrm>
            <a:off x="1925412" y="2197956"/>
            <a:ext cx="4170587" cy="369332"/>
          </a:xfrm>
          <a:prstGeom prst="rect">
            <a:avLst/>
          </a:prstGeom>
          <a:noFill/>
        </p:spPr>
        <p:txBody>
          <a:bodyPr wrap="square" rtlCol="0">
            <a:spAutoFit/>
          </a:bodyPr>
          <a:lstStyle/>
          <a:p>
            <a:r>
              <a:rPr lang="en-ZA" dirty="0"/>
              <a:t>Customer name is your client(s)’s name. </a:t>
            </a:r>
            <a:endParaRPr lang="en-GB" dirty="0"/>
          </a:p>
        </p:txBody>
      </p:sp>
      <p:pic>
        <p:nvPicPr>
          <p:cNvPr id="10" name="Picture 9">
            <a:extLst>
              <a:ext uri="{FF2B5EF4-FFF2-40B4-BE49-F238E27FC236}">
                <a16:creationId xmlns:a16="http://schemas.microsoft.com/office/drawing/2014/main" id="{A5D6A16D-4D1D-412F-AB36-56AD1F27C093}"/>
              </a:ext>
            </a:extLst>
          </p:cNvPr>
          <p:cNvPicPr>
            <a:picLocks noChangeAspect="1"/>
          </p:cNvPicPr>
          <p:nvPr/>
        </p:nvPicPr>
        <p:blipFill>
          <a:blip r:embed="rId3"/>
          <a:stretch>
            <a:fillRect/>
          </a:stretch>
        </p:blipFill>
        <p:spPr>
          <a:xfrm>
            <a:off x="669671" y="3525641"/>
            <a:ext cx="3639058" cy="3153215"/>
          </a:xfrm>
          <a:prstGeom prst="rect">
            <a:avLst/>
          </a:prstGeom>
        </p:spPr>
      </p:pic>
      <p:sp>
        <p:nvSpPr>
          <p:cNvPr id="11" name="Rectangle 10">
            <a:extLst>
              <a:ext uri="{FF2B5EF4-FFF2-40B4-BE49-F238E27FC236}">
                <a16:creationId xmlns:a16="http://schemas.microsoft.com/office/drawing/2014/main" id="{4EFA9382-D4B7-4AA5-B1E9-7500EB6D6088}"/>
              </a:ext>
            </a:extLst>
          </p:cNvPr>
          <p:cNvSpPr/>
          <p:nvPr/>
        </p:nvSpPr>
        <p:spPr>
          <a:xfrm>
            <a:off x="1181100" y="3045099"/>
            <a:ext cx="2044700" cy="372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C864C39D-EE8A-4329-80F2-882015385BDF}"/>
              </a:ext>
            </a:extLst>
          </p:cNvPr>
          <p:cNvCxnSpPr>
            <a:cxnSpLocks/>
            <a:stCxn id="11" idx="2"/>
          </p:cNvCxnSpPr>
          <p:nvPr/>
        </p:nvCxnSpPr>
        <p:spPr>
          <a:xfrm>
            <a:off x="2203450" y="3418066"/>
            <a:ext cx="0" cy="4250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12F840-C831-4E4F-A5C8-26C8C0B8A0BF}"/>
              </a:ext>
            </a:extLst>
          </p:cNvPr>
          <p:cNvSpPr txBox="1"/>
          <p:nvPr/>
        </p:nvSpPr>
        <p:spPr>
          <a:xfrm>
            <a:off x="2108200" y="4314369"/>
            <a:ext cx="4470400" cy="923330"/>
          </a:xfrm>
          <a:prstGeom prst="rect">
            <a:avLst/>
          </a:prstGeom>
          <a:solidFill>
            <a:schemeClr val="bg1"/>
          </a:solidFill>
        </p:spPr>
        <p:txBody>
          <a:bodyPr wrap="square" rtlCol="0">
            <a:spAutoFit/>
          </a:bodyPr>
          <a:lstStyle/>
          <a:p>
            <a:r>
              <a:rPr lang="en-ZA" dirty="0"/>
              <a:t>Type is the type of property that are looking for. Here you will click the box and select the relevant option (you can only chose 1)</a:t>
            </a:r>
            <a:endParaRPr lang="en-GB" dirty="0"/>
          </a:p>
        </p:txBody>
      </p:sp>
      <p:sp>
        <p:nvSpPr>
          <p:cNvPr id="18" name="Rectangle 17">
            <a:extLst>
              <a:ext uri="{FF2B5EF4-FFF2-40B4-BE49-F238E27FC236}">
                <a16:creationId xmlns:a16="http://schemas.microsoft.com/office/drawing/2014/main" id="{F5E81496-2679-4484-82D8-8229E46EB288}"/>
              </a:ext>
            </a:extLst>
          </p:cNvPr>
          <p:cNvSpPr/>
          <p:nvPr/>
        </p:nvSpPr>
        <p:spPr>
          <a:xfrm>
            <a:off x="4343400" y="3004471"/>
            <a:ext cx="2044700" cy="372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5F75E0C1-AFA0-4CD2-9715-3104BE62FC5C}"/>
              </a:ext>
            </a:extLst>
          </p:cNvPr>
          <p:cNvCxnSpPr>
            <a:cxnSpLocks/>
          </p:cNvCxnSpPr>
          <p:nvPr/>
        </p:nvCxnSpPr>
        <p:spPr>
          <a:xfrm flipV="1">
            <a:off x="5877854" y="2625350"/>
            <a:ext cx="862237" cy="369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84B1F3-984D-43D7-9725-FEB6A63D2A1B}"/>
              </a:ext>
            </a:extLst>
          </p:cNvPr>
          <p:cNvSpPr txBox="1"/>
          <p:nvPr/>
        </p:nvSpPr>
        <p:spPr>
          <a:xfrm>
            <a:off x="7496609" y="2769917"/>
            <a:ext cx="3514291" cy="923330"/>
          </a:xfrm>
          <a:prstGeom prst="rect">
            <a:avLst/>
          </a:prstGeom>
          <a:solidFill>
            <a:schemeClr val="bg1"/>
          </a:solidFill>
        </p:spPr>
        <p:txBody>
          <a:bodyPr wrap="square" rtlCol="0">
            <a:spAutoFit/>
          </a:bodyPr>
          <a:lstStyle/>
          <a:p>
            <a:r>
              <a:rPr lang="en-ZA" dirty="0"/>
              <a:t>The status of the property is what your client(s) are looking for.</a:t>
            </a:r>
          </a:p>
          <a:p>
            <a:r>
              <a:rPr lang="en-ZA" dirty="0"/>
              <a:t>E.g. to buy or to rent.</a:t>
            </a:r>
            <a:endParaRPr lang="en-GB" dirty="0"/>
          </a:p>
        </p:txBody>
      </p:sp>
      <p:sp>
        <p:nvSpPr>
          <p:cNvPr id="25" name="Rectangle 24">
            <a:extLst>
              <a:ext uri="{FF2B5EF4-FFF2-40B4-BE49-F238E27FC236}">
                <a16:creationId xmlns:a16="http://schemas.microsoft.com/office/drawing/2014/main" id="{58EE81AE-1A52-4737-B976-5481B2C69E70}"/>
              </a:ext>
            </a:extLst>
          </p:cNvPr>
          <p:cNvSpPr/>
          <p:nvPr/>
        </p:nvSpPr>
        <p:spPr>
          <a:xfrm>
            <a:off x="7322573" y="4287498"/>
            <a:ext cx="3053327" cy="925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36F8FE2-2685-4384-B37A-E348B5D4C842}"/>
              </a:ext>
            </a:extLst>
          </p:cNvPr>
          <p:cNvPicPr>
            <a:picLocks noChangeAspect="1"/>
          </p:cNvPicPr>
          <p:nvPr/>
        </p:nvPicPr>
        <p:blipFill>
          <a:blip r:embed="rId4"/>
          <a:stretch>
            <a:fillRect/>
          </a:stretch>
        </p:blipFill>
        <p:spPr>
          <a:xfrm>
            <a:off x="6889262" y="2013493"/>
            <a:ext cx="3486637" cy="647790"/>
          </a:xfrm>
          <a:prstGeom prst="rect">
            <a:avLst/>
          </a:prstGeom>
        </p:spPr>
      </p:pic>
    </p:spTree>
    <p:extLst>
      <p:ext uri="{BB962C8B-B14F-4D97-AF65-F5344CB8AC3E}">
        <p14:creationId xmlns:p14="http://schemas.microsoft.com/office/powerpoint/2010/main" val="2858954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821E-EAB9-4C21-A900-2D2AA513427F}"/>
              </a:ext>
            </a:extLst>
          </p:cNvPr>
          <p:cNvSpPr>
            <a:spLocks noGrp="1"/>
          </p:cNvSpPr>
          <p:nvPr>
            <p:ph type="title"/>
          </p:nvPr>
        </p:nvSpPr>
        <p:spPr>
          <a:xfrm>
            <a:off x="0" y="-225469"/>
            <a:ext cx="10515600" cy="1325563"/>
          </a:xfrm>
        </p:spPr>
        <p:txBody>
          <a:bodyPr/>
          <a:lstStyle/>
          <a:p>
            <a:r>
              <a:rPr lang="en-ZA" dirty="0"/>
              <a:t>Step 6: Buyer/Stock Report.</a:t>
            </a:r>
            <a:endParaRPr lang="en-GB" dirty="0"/>
          </a:p>
        </p:txBody>
      </p:sp>
      <p:pic>
        <p:nvPicPr>
          <p:cNvPr id="5" name="Picture 4">
            <a:extLst>
              <a:ext uri="{FF2B5EF4-FFF2-40B4-BE49-F238E27FC236}">
                <a16:creationId xmlns:a16="http://schemas.microsoft.com/office/drawing/2014/main" id="{8BBED284-A67C-48AA-A511-FC53AEBD8B13}"/>
              </a:ext>
            </a:extLst>
          </p:cNvPr>
          <p:cNvPicPr>
            <a:picLocks noChangeAspect="1"/>
          </p:cNvPicPr>
          <p:nvPr/>
        </p:nvPicPr>
        <p:blipFill>
          <a:blip r:embed="rId2"/>
          <a:stretch>
            <a:fillRect/>
          </a:stretch>
        </p:blipFill>
        <p:spPr>
          <a:xfrm>
            <a:off x="718913" y="946219"/>
            <a:ext cx="10291987" cy="5505822"/>
          </a:xfrm>
          <a:prstGeom prst="rect">
            <a:avLst/>
          </a:prstGeom>
        </p:spPr>
      </p:pic>
      <p:sp>
        <p:nvSpPr>
          <p:cNvPr id="6" name="Rectangle 5">
            <a:extLst>
              <a:ext uri="{FF2B5EF4-FFF2-40B4-BE49-F238E27FC236}">
                <a16:creationId xmlns:a16="http://schemas.microsoft.com/office/drawing/2014/main" id="{23AD2556-3EC5-46CA-BF48-A6682495D7AE}"/>
              </a:ext>
            </a:extLst>
          </p:cNvPr>
          <p:cNvSpPr/>
          <p:nvPr/>
        </p:nvSpPr>
        <p:spPr>
          <a:xfrm>
            <a:off x="1028700" y="2598071"/>
            <a:ext cx="2044700" cy="372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69AFE79-CDA7-429C-B23C-0D7B49A6DA9E}"/>
              </a:ext>
            </a:extLst>
          </p:cNvPr>
          <p:cNvSpPr/>
          <p:nvPr/>
        </p:nvSpPr>
        <p:spPr>
          <a:xfrm>
            <a:off x="7683500" y="2273797"/>
            <a:ext cx="2044700" cy="372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DE2A7C3-AA14-42FF-8319-8CEA3B6EF2E2}"/>
              </a:ext>
            </a:extLst>
          </p:cNvPr>
          <p:cNvSpPr txBox="1"/>
          <p:nvPr/>
        </p:nvSpPr>
        <p:spPr>
          <a:xfrm>
            <a:off x="2743200" y="946219"/>
            <a:ext cx="5740400" cy="1200329"/>
          </a:xfrm>
          <a:prstGeom prst="rect">
            <a:avLst/>
          </a:prstGeom>
          <a:solidFill>
            <a:schemeClr val="bg1"/>
          </a:solidFill>
        </p:spPr>
        <p:txBody>
          <a:bodyPr wrap="square" rtlCol="0">
            <a:spAutoFit/>
          </a:bodyPr>
          <a:lstStyle/>
          <a:p>
            <a:r>
              <a:rPr lang="en-ZA" dirty="0"/>
              <a:t>The min and max price will be determined by what your client is willing to spend.</a:t>
            </a:r>
          </a:p>
          <a:p>
            <a:r>
              <a:rPr lang="en-ZA" dirty="0"/>
              <a:t>Here you will just type in the prices. Please do not use any spaces or punctuation marks</a:t>
            </a:r>
            <a:endParaRPr lang="en-GB" dirty="0"/>
          </a:p>
        </p:txBody>
      </p:sp>
      <p:cxnSp>
        <p:nvCxnSpPr>
          <p:cNvPr id="8" name="Straight Arrow Connector 7">
            <a:extLst>
              <a:ext uri="{FF2B5EF4-FFF2-40B4-BE49-F238E27FC236}">
                <a16:creationId xmlns:a16="http://schemas.microsoft.com/office/drawing/2014/main" id="{07723997-1CEE-431C-9A96-7EE96B2A63A3}"/>
              </a:ext>
            </a:extLst>
          </p:cNvPr>
          <p:cNvCxnSpPr>
            <a:cxnSpLocks/>
          </p:cNvCxnSpPr>
          <p:nvPr/>
        </p:nvCxnSpPr>
        <p:spPr>
          <a:xfrm flipV="1">
            <a:off x="3073400" y="2082800"/>
            <a:ext cx="1435101" cy="5152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A800CFB-B5F0-4F61-BA89-21E0DCEEEBC4}"/>
              </a:ext>
            </a:extLst>
          </p:cNvPr>
          <p:cNvCxnSpPr>
            <a:cxnSpLocks/>
          </p:cNvCxnSpPr>
          <p:nvPr/>
        </p:nvCxnSpPr>
        <p:spPr>
          <a:xfrm flipH="1" flipV="1">
            <a:off x="6235700" y="2082800"/>
            <a:ext cx="1447800" cy="3470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0207E17-EB74-4B09-B49F-11739C24D487}"/>
              </a:ext>
            </a:extLst>
          </p:cNvPr>
          <p:cNvSpPr/>
          <p:nvPr/>
        </p:nvSpPr>
        <p:spPr>
          <a:xfrm>
            <a:off x="4241800" y="2654111"/>
            <a:ext cx="2044700" cy="372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0ABA34D-207C-485C-8C5A-186463C2C6F6}"/>
              </a:ext>
            </a:extLst>
          </p:cNvPr>
          <p:cNvSpPr/>
          <p:nvPr/>
        </p:nvSpPr>
        <p:spPr>
          <a:xfrm>
            <a:off x="7683500" y="2661515"/>
            <a:ext cx="2044700" cy="372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4827FCE-3ADA-43A7-B9C9-C67CE73993B7}"/>
              </a:ext>
            </a:extLst>
          </p:cNvPr>
          <p:cNvSpPr txBox="1"/>
          <p:nvPr/>
        </p:nvSpPr>
        <p:spPr>
          <a:xfrm>
            <a:off x="5097687" y="2719301"/>
            <a:ext cx="1379313" cy="307777"/>
          </a:xfrm>
          <a:prstGeom prst="rect">
            <a:avLst/>
          </a:prstGeom>
          <a:noFill/>
        </p:spPr>
        <p:txBody>
          <a:bodyPr wrap="square" rtlCol="0">
            <a:spAutoFit/>
          </a:bodyPr>
          <a:lstStyle/>
          <a:p>
            <a:r>
              <a:rPr lang="en-ZA" sz="1400" dirty="0"/>
              <a:t>Name of client </a:t>
            </a:r>
            <a:endParaRPr lang="en-GB" sz="1400" dirty="0"/>
          </a:p>
        </p:txBody>
      </p:sp>
      <p:sp>
        <p:nvSpPr>
          <p:cNvPr id="19" name="TextBox 18">
            <a:extLst>
              <a:ext uri="{FF2B5EF4-FFF2-40B4-BE49-F238E27FC236}">
                <a16:creationId xmlns:a16="http://schemas.microsoft.com/office/drawing/2014/main" id="{B14E5B89-595A-47A8-A7EF-260FC4CEB2BC}"/>
              </a:ext>
            </a:extLst>
          </p:cNvPr>
          <p:cNvSpPr txBox="1"/>
          <p:nvPr/>
        </p:nvSpPr>
        <p:spPr>
          <a:xfrm>
            <a:off x="10164987" y="2295818"/>
            <a:ext cx="1379313" cy="738664"/>
          </a:xfrm>
          <a:prstGeom prst="rect">
            <a:avLst/>
          </a:prstGeom>
          <a:solidFill>
            <a:schemeClr val="bg1"/>
          </a:solidFill>
        </p:spPr>
        <p:txBody>
          <a:bodyPr wrap="square" rtlCol="0">
            <a:spAutoFit/>
          </a:bodyPr>
          <a:lstStyle/>
          <a:p>
            <a:r>
              <a:rPr lang="en-ZA" sz="1400" dirty="0"/>
              <a:t>Cell number without +27 and spaces </a:t>
            </a:r>
            <a:endParaRPr lang="en-GB" sz="1400" dirty="0"/>
          </a:p>
        </p:txBody>
      </p:sp>
      <p:cxnSp>
        <p:nvCxnSpPr>
          <p:cNvPr id="20" name="Straight Arrow Connector 19">
            <a:extLst>
              <a:ext uri="{FF2B5EF4-FFF2-40B4-BE49-F238E27FC236}">
                <a16:creationId xmlns:a16="http://schemas.microsoft.com/office/drawing/2014/main" id="{79932D97-5DB4-44BB-AACC-1B30784E018B}"/>
              </a:ext>
            </a:extLst>
          </p:cNvPr>
          <p:cNvCxnSpPr>
            <a:cxnSpLocks/>
          </p:cNvCxnSpPr>
          <p:nvPr/>
        </p:nvCxnSpPr>
        <p:spPr>
          <a:xfrm flipV="1">
            <a:off x="9728200" y="2784554"/>
            <a:ext cx="436787" cy="242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E81581A-76C6-4B0D-B61D-B5A1A6A2898F}"/>
              </a:ext>
            </a:extLst>
          </p:cNvPr>
          <p:cNvSpPr/>
          <p:nvPr/>
        </p:nvSpPr>
        <p:spPr>
          <a:xfrm>
            <a:off x="1041400" y="3001492"/>
            <a:ext cx="9791700" cy="3729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VC</a:t>
            </a:r>
            <a:endParaRPr lang="en-GB" dirty="0"/>
          </a:p>
        </p:txBody>
      </p:sp>
      <p:sp>
        <p:nvSpPr>
          <p:cNvPr id="26" name="Rectangle 25">
            <a:extLst>
              <a:ext uri="{FF2B5EF4-FFF2-40B4-BE49-F238E27FC236}">
                <a16:creationId xmlns:a16="http://schemas.microsoft.com/office/drawing/2014/main" id="{02821DB2-8457-4DE6-B991-92575F16F08C}"/>
              </a:ext>
            </a:extLst>
          </p:cNvPr>
          <p:cNvSpPr/>
          <p:nvPr/>
        </p:nvSpPr>
        <p:spPr>
          <a:xfrm>
            <a:off x="1041400" y="3348873"/>
            <a:ext cx="3200400" cy="3729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C61BCE34-C704-46BE-AC0D-ACF27C14D906}"/>
              </a:ext>
            </a:extLst>
          </p:cNvPr>
          <p:cNvCxnSpPr>
            <a:cxnSpLocks/>
          </p:cNvCxnSpPr>
          <p:nvPr/>
        </p:nvCxnSpPr>
        <p:spPr>
          <a:xfrm flipH="1">
            <a:off x="596900" y="3729187"/>
            <a:ext cx="444501" cy="1075597"/>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37C9827-0450-423F-8357-66ED09E7C56F}"/>
              </a:ext>
            </a:extLst>
          </p:cNvPr>
          <p:cNvSpPr/>
          <p:nvPr/>
        </p:nvSpPr>
        <p:spPr>
          <a:xfrm>
            <a:off x="7632700" y="3336734"/>
            <a:ext cx="3200400" cy="3729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6C285A9-AABA-4912-8BD9-7EF659E5BC23}"/>
              </a:ext>
            </a:extLst>
          </p:cNvPr>
          <p:cNvSpPr txBox="1"/>
          <p:nvPr/>
        </p:nvSpPr>
        <p:spPr>
          <a:xfrm>
            <a:off x="590550" y="4771097"/>
            <a:ext cx="3200400" cy="1477328"/>
          </a:xfrm>
          <a:prstGeom prst="rect">
            <a:avLst/>
          </a:prstGeom>
          <a:solidFill>
            <a:schemeClr val="bg1"/>
          </a:solidFill>
          <a:ln>
            <a:solidFill>
              <a:srgbClr val="FFFF00"/>
            </a:solidFill>
          </a:ln>
        </p:spPr>
        <p:txBody>
          <a:bodyPr wrap="square" rtlCol="0">
            <a:spAutoFit/>
          </a:bodyPr>
          <a:lstStyle/>
          <a:p>
            <a:r>
              <a:rPr lang="en-ZA" dirty="0"/>
              <a:t>For these fields you will type in the number of bedrooms/bathrooms/parking facilities/flatlets your client is looking for</a:t>
            </a:r>
            <a:endParaRPr lang="en-GB" dirty="0"/>
          </a:p>
        </p:txBody>
      </p:sp>
      <p:pic>
        <p:nvPicPr>
          <p:cNvPr id="33" name="Picture 32">
            <a:extLst>
              <a:ext uri="{FF2B5EF4-FFF2-40B4-BE49-F238E27FC236}">
                <a16:creationId xmlns:a16="http://schemas.microsoft.com/office/drawing/2014/main" id="{FEA18E5E-CC6A-47C3-B0AC-F89644F875E2}"/>
              </a:ext>
            </a:extLst>
          </p:cNvPr>
          <p:cNvPicPr>
            <a:picLocks noChangeAspect="1"/>
          </p:cNvPicPr>
          <p:nvPr/>
        </p:nvPicPr>
        <p:blipFill>
          <a:blip r:embed="rId3"/>
          <a:stretch>
            <a:fillRect/>
          </a:stretch>
        </p:blipFill>
        <p:spPr>
          <a:xfrm>
            <a:off x="7612489" y="3930713"/>
            <a:ext cx="3429479" cy="743054"/>
          </a:xfrm>
          <a:prstGeom prst="rect">
            <a:avLst/>
          </a:prstGeom>
        </p:spPr>
      </p:pic>
      <p:sp>
        <p:nvSpPr>
          <p:cNvPr id="34" name="Rectangle 33">
            <a:extLst>
              <a:ext uri="{FF2B5EF4-FFF2-40B4-BE49-F238E27FC236}">
                <a16:creationId xmlns:a16="http://schemas.microsoft.com/office/drawing/2014/main" id="{B86B0394-1615-495A-BA96-001F7E1A7ACE}"/>
              </a:ext>
            </a:extLst>
          </p:cNvPr>
          <p:cNvSpPr/>
          <p:nvPr/>
        </p:nvSpPr>
        <p:spPr>
          <a:xfrm>
            <a:off x="4363812" y="3326163"/>
            <a:ext cx="3200399" cy="372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DFCAF7BF-A947-46EB-B0E2-45DD89574761}"/>
              </a:ext>
            </a:extLst>
          </p:cNvPr>
          <p:cNvCxnSpPr>
            <a:cxnSpLocks/>
          </p:cNvCxnSpPr>
          <p:nvPr/>
        </p:nvCxnSpPr>
        <p:spPr>
          <a:xfrm>
            <a:off x="4996086" y="3729187"/>
            <a:ext cx="452214" cy="3509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4C3EC5-261A-4449-BE79-4E7563605850}"/>
              </a:ext>
            </a:extLst>
          </p:cNvPr>
          <p:cNvSpPr txBox="1"/>
          <p:nvPr/>
        </p:nvSpPr>
        <p:spPr>
          <a:xfrm>
            <a:off x="5510437" y="3827205"/>
            <a:ext cx="2122263" cy="1477328"/>
          </a:xfrm>
          <a:prstGeom prst="rect">
            <a:avLst/>
          </a:prstGeom>
          <a:solidFill>
            <a:schemeClr val="bg1"/>
          </a:solidFill>
        </p:spPr>
        <p:txBody>
          <a:bodyPr wrap="square" rtlCol="0">
            <a:spAutoFit/>
          </a:bodyPr>
          <a:lstStyle/>
          <a:p>
            <a:r>
              <a:rPr lang="en-ZA" dirty="0"/>
              <a:t>For the pool a drop down box will appear and here you will either chose yes or no. </a:t>
            </a:r>
            <a:endParaRPr lang="en-GB" dirty="0"/>
          </a:p>
        </p:txBody>
      </p:sp>
    </p:spTree>
    <p:extLst>
      <p:ext uri="{BB962C8B-B14F-4D97-AF65-F5344CB8AC3E}">
        <p14:creationId xmlns:p14="http://schemas.microsoft.com/office/powerpoint/2010/main" val="3674012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821E-EAB9-4C21-A900-2D2AA513427F}"/>
              </a:ext>
            </a:extLst>
          </p:cNvPr>
          <p:cNvSpPr>
            <a:spLocks noGrp="1"/>
          </p:cNvSpPr>
          <p:nvPr>
            <p:ph type="title"/>
          </p:nvPr>
        </p:nvSpPr>
        <p:spPr>
          <a:xfrm>
            <a:off x="0" y="-225469"/>
            <a:ext cx="10515600" cy="1325563"/>
          </a:xfrm>
        </p:spPr>
        <p:txBody>
          <a:bodyPr/>
          <a:lstStyle/>
          <a:p>
            <a:r>
              <a:rPr lang="en-ZA" dirty="0"/>
              <a:t>Step 6: Buyer/Stock Report.</a:t>
            </a:r>
            <a:endParaRPr lang="en-GB" dirty="0"/>
          </a:p>
        </p:txBody>
      </p:sp>
      <p:pic>
        <p:nvPicPr>
          <p:cNvPr id="5" name="Picture 4">
            <a:extLst>
              <a:ext uri="{FF2B5EF4-FFF2-40B4-BE49-F238E27FC236}">
                <a16:creationId xmlns:a16="http://schemas.microsoft.com/office/drawing/2014/main" id="{8BBED284-A67C-48AA-A511-FC53AEBD8B13}"/>
              </a:ext>
            </a:extLst>
          </p:cNvPr>
          <p:cNvPicPr>
            <a:picLocks noChangeAspect="1"/>
          </p:cNvPicPr>
          <p:nvPr/>
        </p:nvPicPr>
        <p:blipFill>
          <a:blip r:embed="rId2"/>
          <a:stretch>
            <a:fillRect/>
          </a:stretch>
        </p:blipFill>
        <p:spPr>
          <a:xfrm>
            <a:off x="670606" y="534641"/>
            <a:ext cx="10850787" cy="5804759"/>
          </a:xfrm>
          <a:prstGeom prst="rect">
            <a:avLst/>
          </a:prstGeom>
        </p:spPr>
      </p:pic>
      <p:sp>
        <p:nvSpPr>
          <p:cNvPr id="4" name="Rectangle 3">
            <a:extLst>
              <a:ext uri="{FF2B5EF4-FFF2-40B4-BE49-F238E27FC236}">
                <a16:creationId xmlns:a16="http://schemas.microsoft.com/office/drawing/2014/main" id="{CF81AB90-9F39-4A79-B5EE-3E5D8E9FAC78}"/>
              </a:ext>
            </a:extLst>
          </p:cNvPr>
          <p:cNvSpPr/>
          <p:nvPr/>
        </p:nvSpPr>
        <p:spPr>
          <a:xfrm>
            <a:off x="1003300" y="3428237"/>
            <a:ext cx="6832600" cy="63576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1629473-DFC1-4DD9-9945-098F8DC1402C}"/>
              </a:ext>
            </a:extLst>
          </p:cNvPr>
          <p:cNvCxnSpPr>
            <a:cxnSpLocks/>
          </p:cNvCxnSpPr>
          <p:nvPr/>
        </p:nvCxnSpPr>
        <p:spPr>
          <a:xfrm flipV="1">
            <a:off x="4238624" y="2770103"/>
            <a:ext cx="180976" cy="64756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A4D518-61C2-4744-80F7-5AC203D0D4A4}"/>
              </a:ext>
            </a:extLst>
          </p:cNvPr>
          <p:cNvSpPr txBox="1"/>
          <p:nvPr/>
        </p:nvSpPr>
        <p:spPr>
          <a:xfrm>
            <a:off x="2755900" y="1852183"/>
            <a:ext cx="3949700" cy="923330"/>
          </a:xfrm>
          <a:prstGeom prst="rect">
            <a:avLst/>
          </a:prstGeom>
          <a:solidFill>
            <a:schemeClr val="bg1"/>
          </a:solidFill>
          <a:ln>
            <a:solidFill>
              <a:srgbClr val="FFFF00"/>
            </a:solidFill>
          </a:ln>
        </p:spPr>
        <p:txBody>
          <a:bodyPr wrap="square" rtlCol="0">
            <a:spAutoFit/>
          </a:bodyPr>
          <a:lstStyle/>
          <a:p>
            <a:r>
              <a:rPr lang="en-ZA" dirty="0"/>
              <a:t>When you select the city your client is looking for the suburbs will filter to those that are only in that city.</a:t>
            </a:r>
            <a:endParaRPr lang="en-GB" dirty="0"/>
          </a:p>
        </p:txBody>
      </p:sp>
      <p:cxnSp>
        <p:nvCxnSpPr>
          <p:cNvPr id="10" name="Straight Arrow Connector 9">
            <a:extLst>
              <a:ext uri="{FF2B5EF4-FFF2-40B4-BE49-F238E27FC236}">
                <a16:creationId xmlns:a16="http://schemas.microsoft.com/office/drawing/2014/main" id="{A8D4F9CE-1143-4761-AA2D-6638FAE82BB5}"/>
              </a:ext>
            </a:extLst>
          </p:cNvPr>
          <p:cNvCxnSpPr>
            <a:cxnSpLocks/>
          </p:cNvCxnSpPr>
          <p:nvPr/>
        </p:nvCxnSpPr>
        <p:spPr>
          <a:xfrm flipV="1">
            <a:off x="7789520" y="2770103"/>
            <a:ext cx="516280" cy="6581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CB3FF4-B8C1-4AF9-BBD4-4FBF5EFFEFE1}"/>
              </a:ext>
            </a:extLst>
          </p:cNvPr>
          <p:cNvSpPr txBox="1"/>
          <p:nvPr/>
        </p:nvSpPr>
        <p:spPr>
          <a:xfrm>
            <a:off x="7835899" y="942288"/>
            <a:ext cx="3685493" cy="1200329"/>
          </a:xfrm>
          <a:prstGeom prst="rect">
            <a:avLst/>
          </a:prstGeom>
          <a:solidFill>
            <a:schemeClr val="bg1"/>
          </a:solidFill>
          <a:ln>
            <a:solidFill>
              <a:srgbClr val="FF0000"/>
            </a:solidFill>
          </a:ln>
        </p:spPr>
        <p:txBody>
          <a:bodyPr wrap="square" rtlCol="0">
            <a:spAutoFit/>
          </a:bodyPr>
          <a:lstStyle/>
          <a:p>
            <a:r>
              <a:rPr lang="en-ZA" dirty="0"/>
              <a:t>You can select more than one option for your city an suburb. Here you will need to press the </a:t>
            </a:r>
            <a:r>
              <a:rPr lang="en-ZA" b="1" dirty="0"/>
              <a:t>Ctrl </a:t>
            </a:r>
            <a:r>
              <a:rPr lang="en-ZA" dirty="0"/>
              <a:t>key on your keyboard for it to select options</a:t>
            </a:r>
            <a:endParaRPr lang="en-GB" dirty="0"/>
          </a:p>
        </p:txBody>
      </p:sp>
      <p:sp>
        <p:nvSpPr>
          <p:cNvPr id="13" name="Rectangle 12">
            <a:extLst>
              <a:ext uri="{FF2B5EF4-FFF2-40B4-BE49-F238E27FC236}">
                <a16:creationId xmlns:a16="http://schemas.microsoft.com/office/drawing/2014/main" id="{4B08A704-6DFC-449E-88D0-6288D1D5BBE6}"/>
              </a:ext>
            </a:extLst>
          </p:cNvPr>
          <p:cNvSpPr/>
          <p:nvPr/>
        </p:nvSpPr>
        <p:spPr>
          <a:xfrm>
            <a:off x="7962900" y="3417670"/>
            <a:ext cx="3441018" cy="925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3981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821E-EAB9-4C21-A900-2D2AA513427F}"/>
              </a:ext>
            </a:extLst>
          </p:cNvPr>
          <p:cNvSpPr>
            <a:spLocks noGrp="1"/>
          </p:cNvSpPr>
          <p:nvPr>
            <p:ph type="title"/>
          </p:nvPr>
        </p:nvSpPr>
        <p:spPr>
          <a:xfrm>
            <a:off x="0" y="-225469"/>
            <a:ext cx="10515600" cy="1325563"/>
          </a:xfrm>
        </p:spPr>
        <p:txBody>
          <a:bodyPr/>
          <a:lstStyle/>
          <a:p>
            <a:r>
              <a:rPr lang="en-ZA" dirty="0"/>
              <a:t>Step 6: Buyer/Stock Report.</a:t>
            </a:r>
            <a:endParaRPr lang="en-GB" dirty="0"/>
          </a:p>
        </p:txBody>
      </p:sp>
      <p:pic>
        <p:nvPicPr>
          <p:cNvPr id="5" name="Picture 4">
            <a:extLst>
              <a:ext uri="{FF2B5EF4-FFF2-40B4-BE49-F238E27FC236}">
                <a16:creationId xmlns:a16="http://schemas.microsoft.com/office/drawing/2014/main" id="{756E2786-1AB2-462C-8258-509A96E92C9E}"/>
              </a:ext>
            </a:extLst>
          </p:cNvPr>
          <p:cNvPicPr>
            <a:picLocks noChangeAspect="1"/>
          </p:cNvPicPr>
          <p:nvPr/>
        </p:nvPicPr>
        <p:blipFill>
          <a:blip r:embed="rId2"/>
          <a:stretch>
            <a:fillRect/>
          </a:stretch>
        </p:blipFill>
        <p:spPr>
          <a:xfrm>
            <a:off x="786617" y="931821"/>
            <a:ext cx="9728983" cy="4992832"/>
          </a:xfrm>
          <a:prstGeom prst="rect">
            <a:avLst/>
          </a:prstGeom>
        </p:spPr>
      </p:pic>
      <p:sp>
        <p:nvSpPr>
          <p:cNvPr id="4" name="Rectangle 3">
            <a:extLst>
              <a:ext uri="{FF2B5EF4-FFF2-40B4-BE49-F238E27FC236}">
                <a16:creationId xmlns:a16="http://schemas.microsoft.com/office/drawing/2014/main" id="{96379A03-38AA-42C4-8DD2-7205C863FE72}"/>
              </a:ext>
            </a:extLst>
          </p:cNvPr>
          <p:cNvSpPr/>
          <p:nvPr/>
        </p:nvSpPr>
        <p:spPr>
          <a:xfrm>
            <a:off x="1003300" y="4050537"/>
            <a:ext cx="1739900" cy="40716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F139193B-771E-4A9D-8A97-FB0C364A0779}"/>
              </a:ext>
            </a:extLst>
          </p:cNvPr>
          <p:cNvCxnSpPr>
            <a:cxnSpLocks/>
          </p:cNvCxnSpPr>
          <p:nvPr/>
        </p:nvCxnSpPr>
        <p:spPr>
          <a:xfrm>
            <a:off x="2778907" y="4374321"/>
            <a:ext cx="408793" cy="8337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0A1541B-3D6E-490B-8174-4C48F9FE4FF1}"/>
              </a:ext>
            </a:extLst>
          </p:cNvPr>
          <p:cNvSpPr txBox="1"/>
          <p:nvPr/>
        </p:nvSpPr>
        <p:spPr>
          <a:xfrm>
            <a:off x="3295258" y="4050537"/>
            <a:ext cx="4711700" cy="1200329"/>
          </a:xfrm>
          <a:prstGeom prst="rect">
            <a:avLst/>
          </a:prstGeom>
          <a:solidFill>
            <a:schemeClr val="bg1"/>
          </a:solidFill>
        </p:spPr>
        <p:txBody>
          <a:bodyPr wrap="square" rtlCol="0">
            <a:spAutoFit/>
          </a:bodyPr>
          <a:lstStyle/>
          <a:p>
            <a:r>
              <a:rPr lang="en-ZA" dirty="0"/>
              <a:t>Once you have filled in all the fields you can search all the Golden Homes listings to find listings that match what your client is looking for.</a:t>
            </a:r>
            <a:endParaRPr lang="en-GB" dirty="0"/>
          </a:p>
        </p:txBody>
      </p:sp>
      <p:sp>
        <p:nvSpPr>
          <p:cNvPr id="8" name="TextBox 7">
            <a:extLst>
              <a:ext uri="{FF2B5EF4-FFF2-40B4-BE49-F238E27FC236}">
                <a16:creationId xmlns:a16="http://schemas.microsoft.com/office/drawing/2014/main" id="{9C68FAAB-B4C1-4624-B930-A59FD8DF03A1}"/>
              </a:ext>
            </a:extLst>
          </p:cNvPr>
          <p:cNvSpPr txBox="1"/>
          <p:nvPr/>
        </p:nvSpPr>
        <p:spPr>
          <a:xfrm>
            <a:off x="5651108" y="4928287"/>
            <a:ext cx="4635500" cy="1200329"/>
          </a:xfrm>
          <a:prstGeom prst="rect">
            <a:avLst/>
          </a:prstGeom>
          <a:solidFill>
            <a:schemeClr val="bg1"/>
          </a:solidFill>
        </p:spPr>
        <p:txBody>
          <a:bodyPr wrap="square" rtlCol="0">
            <a:spAutoFit/>
          </a:bodyPr>
          <a:lstStyle/>
          <a:p>
            <a:r>
              <a:rPr lang="en-ZA" dirty="0"/>
              <a:t>It is suggested that you save the search before you search as you will then have each client’s report saved and can refer back to them when or if you need them again.</a:t>
            </a:r>
            <a:endParaRPr lang="en-GB" dirty="0"/>
          </a:p>
        </p:txBody>
      </p:sp>
    </p:spTree>
    <p:extLst>
      <p:ext uri="{BB962C8B-B14F-4D97-AF65-F5344CB8AC3E}">
        <p14:creationId xmlns:p14="http://schemas.microsoft.com/office/powerpoint/2010/main" val="3166887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821E-EAB9-4C21-A900-2D2AA513427F}"/>
              </a:ext>
            </a:extLst>
          </p:cNvPr>
          <p:cNvSpPr>
            <a:spLocks noGrp="1"/>
          </p:cNvSpPr>
          <p:nvPr>
            <p:ph type="title"/>
          </p:nvPr>
        </p:nvSpPr>
        <p:spPr>
          <a:xfrm>
            <a:off x="0" y="-225469"/>
            <a:ext cx="10515600" cy="1325563"/>
          </a:xfrm>
        </p:spPr>
        <p:txBody>
          <a:bodyPr/>
          <a:lstStyle/>
          <a:p>
            <a:r>
              <a:rPr lang="en-ZA" dirty="0"/>
              <a:t>Step 6: Buyer/Stock Report.</a:t>
            </a:r>
            <a:endParaRPr lang="en-GB" dirty="0"/>
          </a:p>
        </p:txBody>
      </p:sp>
      <p:sp>
        <p:nvSpPr>
          <p:cNvPr id="10" name="TextBox 9">
            <a:extLst>
              <a:ext uri="{FF2B5EF4-FFF2-40B4-BE49-F238E27FC236}">
                <a16:creationId xmlns:a16="http://schemas.microsoft.com/office/drawing/2014/main" id="{42ECE432-7E98-4B36-BF07-D68444544E08}"/>
              </a:ext>
            </a:extLst>
          </p:cNvPr>
          <p:cNvSpPr txBox="1"/>
          <p:nvPr/>
        </p:nvSpPr>
        <p:spPr>
          <a:xfrm>
            <a:off x="406400" y="952500"/>
            <a:ext cx="10947400" cy="1200329"/>
          </a:xfrm>
          <a:prstGeom prst="rect">
            <a:avLst/>
          </a:prstGeom>
          <a:solidFill>
            <a:schemeClr val="bg1"/>
          </a:solidFill>
        </p:spPr>
        <p:txBody>
          <a:bodyPr wrap="square" rtlCol="0">
            <a:spAutoFit/>
          </a:bodyPr>
          <a:lstStyle/>
          <a:p>
            <a:r>
              <a:rPr lang="en-ZA" dirty="0"/>
              <a:t>Once you have filled in all the fields and either saved your search or searched you will get a list off all the listings matching what you are looking for below the “search” and “save search” buttons.</a:t>
            </a:r>
          </a:p>
          <a:p>
            <a:endParaRPr lang="en-ZA" dirty="0"/>
          </a:p>
          <a:p>
            <a:r>
              <a:rPr lang="en-ZA" dirty="0"/>
              <a:t>Please see the examples below for what will happen when you search.</a:t>
            </a:r>
            <a:endParaRPr lang="en-GB" dirty="0"/>
          </a:p>
        </p:txBody>
      </p:sp>
      <p:pic>
        <p:nvPicPr>
          <p:cNvPr id="14" name="Picture 13">
            <a:extLst>
              <a:ext uri="{FF2B5EF4-FFF2-40B4-BE49-F238E27FC236}">
                <a16:creationId xmlns:a16="http://schemas.microsoft.com/office/drawing/2014/main" id="{A9060BD1-B07D-403B-B2AF-43B367727311}"/>
              </a:ext>
            </a:extLst>
          </p:cNvPr>
          <p:cNvPicPr>
            <a:picLocks noChangeAspect="1"/>
          </p:cNvPicPr>
          <p:nvPr/>
        </p:nvPicPr>
        <p:blipFill>
          <a:blip r:embed="rId2"/>
          <a:stretch>
            <a:fillRect/>
          </a:stretch>
        </p:blipFill>
        <p:spPr>
          <a:xfrm>
            <a:off x="552069" y="2451100"/>
            <a:ext cx="9658731" cy="4406900"/>
          </a:xfrm>
          <a:prstGeom prst="rect">
            <a:avLst/>
          </a:prstGeom>
        </p:spPr>
      </p:pic>
      <p:sp>
        <p:nvSpPr>
          <p:cNvPr id="15" name="TextBox 14">
            <a:extLst>
              <a:ext uri="{FF2B5EF4-FFF2-40B4-BE49-F238E27FC236}">
                <a16:creationId xmlns:a16="http://schemas.microsoft.com/office/drawing/2014/main" id="{F0CFAC1F-7432-482F-94CB-3A31ABA05472}"/>
              </a:ext>
            </a:extLst>
          </p:cNvPr>
          <p:cNvSpPr txBox="1"/>
          <p:nvPr/>
        </p:nvSpPr>
        <p:spPr>
          <a:xfrm>
            <a:off x="406400" y="2264068"/>
            <a:ext cx="1244600" cy="369332"/>
          </a:xfrm>
          <a:prstGeom prst="rect">
            <a:avLst/>
          </a:prstGeom>
          <a:noFill/>
        </p:spPr>
        <p:txBody>
          <a:bodyPr wrap="square" rtlCol="0">
            <a:spAutoFit/>
          </a:bodyPr>
          <a:lstStyle/>
          <a:p>
            <a:r>
              <a:rPr lang="en-ZA" i="1" dirty="0">
                <a:solidFill>
                  <a:srgbClr val="FF0000"/>
                </a:solidFill>
              </a:rPr>
              <a:t>Example 1:</a:t>
            </a:r>
            <a:endParaRPr lang="en-GB" i="1" dirty="0">
              <a:solidFill>
                <a:srgbClr val="FF0000"/>
              </a:solidFill>
            </a:endParaRPr>
          </a:p>
        </p:txBody>
      </p:sp>
      <p:sp>
        <p:nvSpPr>
          <p:cNvPr id="16" name="TextBox 15">
            <a:extLst>
              <a:ext uri="{FF2B5EF4-FFF2-40B4-BE49-F238E27FC236}">
                <a16:creationId xmlns:a16="http://schemas.microsoft.com/office/drawing/2014/main" id="{BD3EAAEB-09EF-4C7B-BAFB-F81D382121E0}"/>
              </a:ext>
            </a:extLst>
          </p:cNvPr>
          <p:cNvSpPr txBox="1"/>
          <p:nvPr/>
        </p:nvSpPr>
        <p:spPr>
          <a:xfrm>
            <a:off x="7035800" y="3164681"/>
            <a:ext cx="5156200" cy="2862322"/>
          </a:xfrm>
          <a:prstGeom prst="rect">
            <a:avLst/>
          </a:prstGeom>
          <a:solidFill>
            <a:schemeClr val="bg1"/>
          </a:solidFill>
        </p:spPr>
        <p:txBody>
          <a:bodyPr wrap="square" rtlCol="0">
            <a:spAutoFit/>
          </a:bodyPr>
          <a:lstStyle/>
          <a:p>
            <a:r>
              <a:rPr lang="en-ZA" dirty="0"/>
              <a:t>With this example you can see I have filled in all the fields and specified my area search but when I search for listings like it there are no listings that come up, it just says no record found. This is because there are no listings that match what the client would be looking for. </a:t>
            </a:r>
          </a:p>
          <a:p>
            <a:r>
              <a:rPr lang="en-ZA" dirty="0"/>
              <a:t>This is why it is important to save your search's, because you can then come back weekly to do another search to see if there are any new listings that match.</a:t>
            </a:r>
            <a:endParaRPr lang="en-GB" dirty="0"/>
          </a:p>
        </p:txBody>
      </p:sp>
      <p:sp>
        <p:nvSpPr>
          <p:cNvPr id="17" name="Rectangle 16">
            <a:extLst>
              <a:ext uri="{FF2B5EF4-FFF2-40B4-BE49-F238E27FC236}">
                <a16:creationId xmlns:a16="http://schemas.microsoft.com/office/drawing/2014/main" id="{0D46E36B-E6C7-4E5D-BD3E-075683EBADC3}"/>
              </a:ext>
            </a:extLst>
          </p:cNvPr>
          <p:cNvSpPr/>
          <p:nvPr/>
        </p:nvSpPr>
        <p:spPr>
          <a:xfrm>
            <a:off x="552069" y="5591365"/>
            <a:ext cx="1739900" cy="407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542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3F3B74-3C16-404E-87A4-A5CF06B26183}"/>
              </a:ext>
            </a:extLst>
          </p:cNvPr>
          <p:cNvSpPr txBox="1">
            <a:spLocks/>
          </p:cNvSpPr>
          <p:nvPr/>
        </p:nvSpPr>
        <p:spPr>
          <a:xfrm>
            <a:off x="0" y="-983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Step 2: Board</a:t>
            </a:r>
          </a:p>
          <a:p>
            <a:r>
              <a:rPr lang="en-ZA" i="1" dirty="0"/>
              <a:t>Leads </a:t>
            </a:r>
            <a:endParaRPr lang="en-GB" i="1" dirty="0"/>
          </a:p>
        </p:txBody>
      </p:sp>
      <p:sp>
        <p:nvSpPr>
          <p:cNvPr id="5" name="TextBox 4">
            <a:extLst>
              <a:ext uri="{FF2B5EF4-FFF2-40B4-BE49-F238E27FC236}">
                <a16:creationId xmlns:a16="http://schemas.microsoft.com/office/drawing/2014/main" id="{FC7AFB5C-530E-40BC-A879-B8D0FDB894AC}"/>
              </a:ext>
            </a:extLst>
          </p:cNvPr>
          <p:cNvSpPr txBox="1"/>
          <p:nvPr/>
        </p:nvSpPr>
        <p:spPr>
          <a:xfrm>
            <a:off x="363255" y="1042558"/>
            <a:ext cx="11465490" cy="369332"/>
          </a:xfrm>
          <a:prstGeom prst="rect">
            <a:avLst/>
          </a:prstGeom>
          <a:noFill/>
        </p:spPr>
        <p:txBody>
          <a:bodyPr wrap="square" rtlCol="0">
            <a:spAutoFit/>
          </a:bodyPr>
          <a:lstStyle/>
          <a:p>
            <a:r>
              <a:rPr lang="en-ZA" dirty="0"/>
              <a:t>The board has two sub features when you first go on it you will be on activities but you can also see your leads.</a:t>
            </a:r>
            <a:endParaRPr lang="en-GB" dirty="0"/>
          </a:p>
        </p:txBody>
      </p:sp>
      <p:pic>
        <p:nvPicPr>
          <p:cNvPr id="12" name="Picture 11">
            <a:extLst>
              <a:ext uri="{FF2B5EF4-FFF2-40B4-BE49-F238E27FC236}">
                <a16:creationId xmlns:a16="http://schemas.microsoft.com/office/drawing/2014/main" id="{81FA1757-CF17-46EE-8CAE-74978372CEA2}"/>
              </a:ext>
            </a:extLst>
          </p:cNvPr>
          <p:cNvPicPr>
            <a:picLocks noChangeAspect="1"/>
          </p:cNvPicPr>
          <p:nvPr/>
        </p:nvPicPr>
        <p:blipFill>
          <a:blip r:embed="rId2"/>
          <a:stretch>
            <a:fillRect/>
          </a:stretch>
        </p:blipFill>
        <p:spPr>
          <a:xfrm>
            <a:off x="349518" y="2333472"/>
            <a:ext cx="11479227" cy="2191056"/>
          </a:xfrm>
          <a:prstGeom prst="rect">
            <a:avLst/>
          </a:prstGeom>
        </p:spPr>
      </p:pic>
      <p:sp>
        <p:nvSpPr>
          <p:cNvPr id="13" name="TextBox 12">
            <a:extLst>
              <a:ext uri="{FF2B5EF4-FFF2-40B4-BE49-F238E27FC236}">
                <a16:creationId xmlns:a16="http://schemas.microsoft.com/office/drawing/2014/main" id="{8EC9DE92-2B69-41E6-838A-D40AB18541E5}"/>
              </a:ext>
            </a:extLst>
          </p:cNvPr>
          <p:cNvSpPr txBox="1"/>
          <p:nvPr/>
        </p:nvSpPr>
        <p:spPr>
          <a:xfrm>
            <a:off x="196948" y="1800665"/>
            <a:ext cx="9439421" cy="369332"/>
          </a:xfrm>
          <a:prstGeom prst="rect">
            <a:avLst/>
          </a:prstGeom>
          <a:noFill/>
        </p:spPr>
        <p:txBody>
          <a:bodyPr wrap="square" rtlCol="0">
            <a:spAutoFit/>
          </a:bodyPr>
          <a:lstStyle/>
          <a:p>
            <a:r>
              <a:rPr lang="en-ZA" dirty="0"/>
              <a:t>When you click into </a:t>
            </a:r>
            <a:r>
              <a:rPr lang="en-ZA" i="1" dirty="0"/>
              <a:t>Leads</a:t>
            </a:r>
            <a:r>
              <a:rPr lang="en-ZA" dirty="0"/>
              <a:t> your screen will look like this or if you have leads they will come up here. </a:t>
            </a:r>
            <a:endParaRPr lang="en-GB" dirty="0"/>
          </a:p>
        </p:txBody>
      </p:sp>
      <p:sp>
        <p:nvSpPr>
          <p:cNvPr id="14" name="TextBox 13">
            <a:extLst>
              <a:ext uri="{FF2B5EF4-FFF2-40B4-BE49-F238E27FC236}">
                <a16:creationId xmlns:a16="http://schemas.microsoft.com/office/drawing/2014/main" id="{94ED7A36-74FC-450D-85C3-60B93CDC9015}"/>
              </a:ext>
            </a:extLst>
          </p:cNvPr>
          <p:cNvSpPr txBox="1"/>
          <p:nvPr/>
        </p:nvSpPr>
        <p:spPr>
          <a:xfrm>
            <a:off x="1528175" y="2091122"/>
            <a:ext cx="8855901" cy="923330"/>
          </a:xfrm>
          <a:prstGeom prst="rect">
            <a:avLst/>
          </a:prstGeom>
          <a:noFill/>
        </p:spPr>
        <p:txBody>
          <a:bodyPr wrap="square" rtlCol="0">
            <a:spAutoFit/>
          </a:bodyPr>
          <a:lstStyle/>
          <a:p>
            <a:r>
              <a:rPr lang="en-ZA" dirty="0"/>
              <a:t>You can also create your own lead. </a:t>
            </a:r>
          </a:p>
          <a:p>
            <a:r>
              <a:rPr lang="en-ZA" dirty="0"/>
              <a:t>E.g. if you get an enquiry off Property 24 you can add it here to keep track of all your leads across different resources on one system.</a:t>
            </a:r>
            <a:endParaRPr lang="en-GB" dirty="0"/>
          </a:p>
        </p:txBody>
      </p:sp>
      <p:sp>
        <p:nvSpPr>
          <p:cNvPr id="15" name="Rectangle 14">
            <a:extLst>
              <a:ext uri="{FF2B5EF4-FFF2-40B4-BE49-F238E27FC236}">
                <a16:creationId xmlns:a16="http://schemas.microsoft.com/office/drawing/2014/main" id="{1B47E409-0B01-40DD-B541-00829416194A}"/>
              </a:ext>
            </a:extLst>
          </p:cNvPr>
          <p:cNvSpPr/>
          <p:nvPr/>
        </p:nvSpPr>
        <p:spPr>
          <a:xfrm>
            <a:off x="2638432" y="3304909"/>
            <a:ext cx="1119375" cy="35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014D6CA-C05B-488D-9D11-18DF6F3C2532}"/>
              </a:ext>
            </a:extLst>
          </p:cNvPr>
          <p:cNvSpPr/>
          <p:nvPr/>
        </p:nvSpPr>
        <p:spPr>
          <a:xfrm>
            <a:off x="10515600" y="2477631"/>
            <a:ext cx="1313145" cy="35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123B36F9-76FD-4962-B1E9-61F0D88102D3}"/>
              </a:ext>
            </a:extLst>
          </p:cNvPr>
          <p:cNvCxnSpPr>
            <a:cxnSpLocks/>
          </p:cNvCxnSpPr>
          <p:nvPr/>
        </p:nvCxnSpPr>
        <p:spPr>
          <a:xfrm>
            <a:off x="3757807" y="3480517"/>
            <a:ext cx="2755727" cy="6280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DB76EA4-39BB-4BDA-AABD-A2DA5EDC6025}"/>
              </a:ext>
            </a:extLst>
          </p:cNvPr>
          <p:cNvCxnSpPr>
            <a:cxnSpLocks/>
          </p:cNvCxnSpPr>
          <p:nvPr/>
        </p:nvCxnSpPr>
        <p:spPr>
          <a:xfrm flipH="1">
            <a:off x="7465512" y="2933475"/>
            <a:ext cx="3050088" cy="11750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202E7DC-8ED4-47F5-A931-63B5187DF70B}"/>
              </a:ext>
            </a:extLst>
          </p:cNvPr>
          <p:cNvSpPr txBox="1"/>
          <p:nvPr/>
        </p:nvSpPr>
        <p:spPr>
          <a:xfrm>
            <a:off x="6268232" y="4321479"/>
            <a:ext cx="2963450" cy="646331"/>
          </a:xfrm>
          <a:prstGeom prst="rect">
            <a:avLst/>
          </a:prstGeom>
          <a:noFill/>
        </p:spPr>
        <p:txBody>
          <a:bodyPr wrap="square" rtlCol="0">
            <a:spAutoFit/>
          </a:bodyPr>
          <a:lstStyle/>
          <a:p>
            <a:r>
              <a:rPr lang="en-ZA" dirty="0"/>
              <a:t>You can add a new lead by clicking either button</a:t>
            </a:r>
            <a:endParaRPr lang="en-GB" dirty="0"/>
          </a:p>
        </p:txBody>
      </p:sp>
    </p:spTree>
    <p:extLst>
      <p:ext uri="{BB962C8B-B14F-4D97-AF65-F5344CB8AC3E}">
        <p14:creationId xmlns:p14="http://schemas.microsoft.com/office/powerpoint/2010/main" val="2862885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0A0789-9798-4091-9A05-9B91B4F17CC4}"/>
              </a:ext>
            </a:extLst>
          </p:cNvPr>
          <p:cNvPicPr>
            <a:picLocks noChangeAspect="1"/>
          </p:cNvPicPr>
          <p:nvPr/>
        </p:nvPicPr>
        <p:blipFill>
          <a:blip r:embed="rId2"/>
          <a:stretch>
            <a:fillRect/>
          </a:stretch>
        </p:blipFill>
        <p:spPr>
          <a:xfrm>
            <a:off x="358008" y="1190916"/>
            <a:ext cx="8062092" cy="4527067"/>
          </a:xfrm>
          <a:prstGeom prst="rect">
            <a:avLst/>
          </a:prstGeom>
        </p:spPr>
      </p:pic>
      <p:sp>
        <p:nvSpPr>
          <p:cNvPr id="2" name="Title 1">
            <a:extLst>
              <a:ext uri="{FF2B5EF4-FFF2-40B4-BE49-F238E27FC236}">
                <a16:creationId xmlns:a16="http://schemas.microsoft.com/office/drawing/2014/main" id="{4BCD821E-EAB9-4C21-A900-2D2AA513427F}"/>
              </a:ext>
            </a:extLst>
          </p:cNvPr>
          <p:cNvSpPr>
            <a:spLocks noGrp="1"/>
          </p:cNvSpPr>
          <p:nvPr>
            <p:ph type="title"/>
          </p:nvPr>
        </p:nvSpPr>
        <p:spPr>
          <a:xfrm>
            <a:off x="0" y="-225469"/>
            <a:ext cx="10515600" cy="1325563"/>
          </a:xfrm>
        </p:spPr>
        <p:txBody>
          <a:bodyPr/>
          <a:lstStyle/>
          <a:p>
            <a:r>
              <a:rPr lang="en-ZA" dirty="0"/>
              <a:t>Step 6: Buyer/Stock Report.</a:t>
            </a:r>
            <a:endParaRPr lang="en-GB" dirty="0"/>
          </a:p>
        </p:txBody>
      </p:sp>
      <p:sp>
        <p:nvSpPr>
          <p:cNvPr id="15" name="TextBox 14">
            <a:extLst>
              <a:ext uri="{FF2B5EF4-FFF2-40B4-BE49-F238E27FC236}">
                <a16:creationId xmlns:a16="http://schemas.microsoft.com/office/drawing/2014/main" id="{F0CFAC1F-7432-482F-94CB-3A31ABA05472}"/>
              </a:ext>
            </a:extLst>
          </p:cNvPr>
          <p:cNvSpPr txBox="1"/>
          <p:nvPr/>
        </p:nvSpPr>
        <p:spPr>
          <a:xfrm>
            <a:off x="177419" y="960394"/>
            <a:ext cx="1244600" cy="369332"/>
          </a:xfrm>
          <a:prstGeom prst="rect">
            <a:avLst/>
          </a:prstGeom>
          <a:noFill/>
        </p:spPr>
        <p:txBody>
          <a:bodyPr wrap="square" rtlCol="0">
            <a:spAutoFit/>
          </a:bodyPr>
          <a:lstStyle/>
          <a:p>
            <a:r>
              <a:rPr lang="en-ZA" i="1" dirty="0">
                <a:solidFill>
                  <a:srgbClr val="FF0000"/>
                </a:solidFill>
              </a:rPr>
              <a:t>Example 2:</a:t>
            </a:r>
            <a:endParaRPr lang="en-GB" i="1" dirty="0">
              <a:solidFill>
                <a:srgbClr val="FF0000"/>
              </a:solidFill>
            </a:endParaRPr>
          </a:p>
        </p:txBody>
      </p:sp>
      <p:sp>
        <p:nvSpPr>
          <p:cNvPr id="16" name="TextBox 15">
            <a:extLst>
              <a:ext uri="{FF2B5EF4-FFF2-40B4-BE49-F238E27FC236}">
                <a16:creationId xmlns:a16="http://schemas.microsoft.com/office/drawing/2014/main" id="{BD3EAAEB-09EF-4C7B-BAFB-F81D382121E0}"/>
              </a:ext>
            </a:extLst>
          </p:cNvPr>
          <p:cNvSpPr txBox="1"/>
          <p:nvPr/>
        </p:nvSpPr>
        <p:spPr>
          <a:xfrm>
            <a:off x="6413500" y="1469426"/>
            <a:ext cx="5156200" cy="1477328"/>
          </a:xfrm>
          <a:prstGeom prst="rect">
            <a:avLst/>
          </a:prstGeom>
          <a:solidFill>
            <a:schemeClr val="bg1"/>
          </a:solidFill>
        </p:spPr>
        <p:txBody>
          <a:bodyPr wrap="square" rtlCol="0">
            <a:spAutoFit/>
          </a:bodyPr>
          <a:lstStyle/>
          <a:p>
            <a:r>
              <a:rPr lang="en-ZA" dirty="0"/>
              <a:t>With the second example you can see the search is much less specific. Here you can see all the listings in Benoni instead of just two specific suburbs like the first example. Because it is just a vague search there are many listings that come up </a:t>
            </a:r>
            <a:endParaRPr lang="en-GB" dirty="0"/>
          </a:p>
        </p:txBody>
      </p:sp>
      <p:sp>
        <p:nvSpPr>
          <p:cNvPr id="17" name="Rectangle 16">
            <a:extLst>
              <a:ext uri="{FF2B5EF4-FFF2-40B4-BE49-F238E27FC236}">
                <a16:creationId xmlns:a16="http://schemas.microsoft.com/office/drawing/2014/main" id="{0D46E36B-E6C7-4E5D-BD3E-075683EBADC3}"/>
              </a:ext>
            </a:extLst>
          </p:cNvPr>
          <p:cNvSpPr/>
          <p:nvPr/>
        </p:nvSpPr>
        <p:spPr>
          <a:xfrm>
            <a:off x="358008" y="3860801"/>
            <a:ext cx="7896992" cy="2137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FD7EE25-322E-418B-A1E2-F7256E00644E}"/>
              </a:ext>
            </a:extLst>
          </p:cNvPr>
          <p:cNvSpPr txBox="1"/>
          <p:nvPr/>
        </p:nvSpPr>
        <p:spPr>
          <a:xfrm>
            <a:off x="8902700" y="3316086"/>
            <a:ext cx="2931292" cy="2308324"/>
          </a:xfrm>
          <a:prstGeom prst="rect">
            <a:avLst/>
          </a:prstGeom>
          <a:solidFill>
            <a:schemeClr val="bg1"/>
          </a:solidFill>
        </p:spPr>
        <p:txBody>
          <a:bodyPr wrap="square" rtlCol="0">
            <a:spAutoFit/>
          </a:bodyPr>
          <a:lstStyle/>
          <a:p>
            <a:r>
              <a:rPr lang="en-ZA" dirty="0"/>
              <a:t>All the listing that match what you are searching for will come up here. You can then find all the information you will need to tell your client and phone the listing agent or seller for an appointment. </a:t>
            </a:r>
            <a:endParaRPr lang="en-GB" dirty="0"/>
          </a:p>
        </p:txBody>
      </p:sp>
      <p:cxnSp>
        <p:nvCxnSpPr>
          <p:cNvPr id="11" name="Straight Arrow Connector 10">
            <a:extLst>
              <a:ext uri="{FF2B5EF4-FFF2-40B4-BE49-F238E27FC236}">
                <a16:creationId xmlns:a16="http://schemas.microsoft.com/office/drawing/2014/main" id="{517FE70A-0396-49DB-A3D8-D84213B6BB67}"/>
              </a:ext>
            </a:extLst>
          </p:cNvPr>
          <p:cNvCxnSpPr>
            <a:cxnSpLocks/>
          </p:cNvCxnSpPr>
          <p:nvPr/>
        </p:nvCxnSpPr>
        <p:spPr>
          <a:xfrm flipV="1">
            <a:off x="8244510" y="4191000"/>
            <a:ext cx="747090" cy="4704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1F58191-9DF0-4D70-878E-FF9D1390E6BB}"/>
              </a:ext>
            </a:extLst>
          </p:cNvPr>
          <p:cNvSpPr/>
          <p:nvPr/>
        </p:nvSpPr>
        <p:spPr>
          <a:xfrm>
            <a:off x="520699" y="4139311"/>
            <a:ext cx="279019" cy="176839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FE2D12FB-2FC2-4005-9077-F46DED6F662C}"/>
              </a:ext>
            </a:extLst>
          </p:cNvPr>
          <p:cNvCxnSpPr>
            <a:cxnSpLocks/>
          </p:cNvCxnSpPr>
          <p:nvPr/>
        </p:nvCxnSpPr>
        <p:spPr>
          <a:xfrm>
            <a:off x="799718" y="5817849"/>
            <a:ext cx="952882" cy="57025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FE5B2C-4159-45ED-8C0C-CA1188C4FCE1}"/>
              </a:ext>
            </a:extLst>
          </p:cNvPr>
          <p:cNvSpPr txBox="1"/>
          <p:nvPr/>
        </p:nvSpPr>
        <p:spPr>
          <a:xfrm>
            <a:off x="1905000" y="5878441"/>
            <a:ext cx="5435600" cy="923330"/>
          </a:xfrm>
          <a:prstGeom prst="rect">
            <a:avLst/>
          </a:prstGeom>
          <a:solidFill>
            <a:schemeClr val="bg1"/>
          </a:solidFill>
        </p:spPr>
        <p:txBody>
          <a:bodyPr wrap="square" rtlCol="0">
            <a:spAutoFit/>
          </a:bodyPr>
          <a:lstStyle/>
          <a:p>
            <a:r>
              <a:rPr lang="en-ZA" dirty="0"/>
              <a:t>You are also able to delete listings from what comes up to make the list of available properties smaller and more specific to what the client would want to see.</a:t>
            </a:r>
            <a:endParaRPr lang="en-GB" dirty="0"/>
          </a:p>
        </p:txBody>
      </p:sp>
    </p:spTree>
    <p:extLst>
      <p:ext uri="{BB962C8B-B14F-4D97-AF65-F5344CB8AC3E}">
        <p14:creationId xmlns:p14="http://schemas.microsoft.com/office/powerpoint/2010/main" val="1426142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821E-EAB9-4C21-A900-2D2AA513427F}"/>
              </a:ext>
            </a:extLst>
          </p:cNvPr>
          <p:cNvSpPr>
            <a:spLocks noGrp="1"/>
          </p:cNvSpPr>
          <p:nvPr>
            <p:ph type="title"/>
          </p:nvPr>
        </p:nvSpPr>
        <p:spPr>
          <a:xfrm>
            <a:off x="0" y="-225469"/>
            <a:ext cx="10515600" cy="1325563"/>
          </a:xfrm>
        </p:spPr>
        <p:txBody>
          <a:bodyPr/>
          <a:lstStyle/>
          <a:p>
            <a:r>
              <a:rPr lang="en-ZA" dirty="0"/>
              <a:t>Step 6: Buyer/Stock Report.</a:t>
            </a:r>
            <a:endParaRPr lang="en-GB" dirty="0"/>
          </a:p>
        </p:txBody>
      </p:sp>
      <p:pic>
        <p:nvPicPr>
          <p:cNvPr id="5" name="Picture 4">
            <a:extLst>
              <a:ext uri="{FF2B5EF4-FFF2-40B4-BE49-F238E27FC236}">
                <a16:creationId xmlns:a16="http://schemas.microsoft.com/office/drawing/2014/main" id="{EDB36252-F107-4A2C-9AE1-7833F94939F1}"/>
              </a:ext>
            </a:extLst>
          </p:cNvPr>
          <p:cNvPicPr>
            <a:picLocks noChangeAspect="1"/>
          </p:cNvPicPr>
          <p:nvPr/>
        </p:nvPicPr>
        <p:blipFill>
          <a:blip r:embed="rId2"/>
          <a:stretch>
            <a:fillRect/>
          </a:stretch>
        </p:blipFill>
        <p:spPr>
          <a:xfrm>
            <a:off x="251618" y="1100094"/>
            <a:ext cx="9108282" cy="4710392"/>
          </a:xfrm>
          <a:prstGeom prst="rect">
            <a:avLst/>
          </a:prstGeom>
        </p:spPr>
      </p:pic>
      <p:sp>
        <p:nvSpPr>
          <p:cNvPr id="7" name="TextBox 6">
            <a:extLst>
              <a:ext uri="{FF2B5EF4-FFF2-40B4-BE49-F238E27FC236}">
                <a16:creationId xmlns:a16="http://schemas.microsoft.com/office/drawing/2014/main" id="{0F4FEF7E-641F-4821-9322-9172EA62DC45}"/>
              </a:ext>
            </a:extLst>
          </p:cNvPr>
          <p:cNvSpPr txBox="1"/>
          <p:nvPr/>
        </p:nvSpPr>
        <p:spPr>
          <a:xfrm>
            <a:off x="4610100" y="741315"/>
            <a:ext cx="3418682" cy="2031325"/>
          </a:xfrm>
          <a:prstGeom prst="rect">
            <a:avLst/>
          </a:prstGeom>
          <a:solidFill>
            <a:schemeClr val="bg1"/>
          </a:solidFill>
        </p:spPr>
        <p:txBody>
          <a:bodyPr wrap="square" rtlCol="0">
            <a:spAutoFit/>
          </a:bodyPr>
          <a:lstStyle/>
          <a:p>
            <a:r>
              <a:rPr lang="en-ZA" dirty="0"/>
              <a:t>If you are coming back to search a previously made report that you have saved you will click the “view saved reports” button on the top right corner of the page to be redirected to your saved reports page.</a:t>
            </a:r>
            <a:endParaRPr lang="en-GB" dirty="0"/>
          </a:p>
        </p:txBody>
      </p:sp>
      <p:sp>
        <p:nvSpPr>
          <p:cNvPr id="19" name="Rectangle 18">
            <a:extLst>
              <a:ext uri="{FF2B5EF4-FFF2-40B4-BE49-F238E27FC236}">
                <a16:creationId xmlns:a16="http://schemas.microsoft.com/office/drawing/2014/main" id="{0D155DDF-3D30-463D-A967-CB94F7F64796}"/>
              </a:ext>
            </a:extLst>
          </p:cNvPr>
          <p:cNvSpPr/>
          <p:nvPr/>
        </p:nvSpPr>
        <p:spPr>
          <a:xfrm>
            <a:off x="8106568" y="1100094"/>
            <a:ext cx="1253332" cy="503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A939A81-8196-4B2D-9BBD-7DF89F73B174}"/>
              </a:ext>
            </a:extLst>
          </p:cNvPr>
          <p:cNvPicPr>
            <a:picLocks noChangeAspect="1"/>
          </p:cNvPicPr>
          <p:nvPr/>
        </p:nvPicPr>
        <p:blipFill>
          <a:blip r:embed="rId3"/>
          <a:stretch>
            <a:fillRect/>
          </a:stretch>
        </p:blipFill>
        <p:spPr>
          <a:xfrm>
            <a:off x="3698894" y="2928678"/>
            <a:ext cx="7163666" cy="3637222"/>
          </a:xfrm>
          <a:prstGeom prst="rect">
            <a:avLst/>
          </a:prstGeom>
        </p:spPr>
      </p:pic>
      <p:cxnSp>
        <p:nvCxnSpPr>
          <p:cNvPr id="20" name="Straight Arrow Connector 19">
            <a:extLst>
              <a:ext uri="{FF2B5EF4-FFF2-40B4-BE49-F238E27FC236}">
                <a16:creationId xmlns:a16="http://schemas.microsoft.com/office/drawing/2014/main" id="{AF6B74E3-BCA7-41CC-AD1C-EE19500C12A9}"/>
              </a:ext>
            </a:extLst>
          </p:cNvPr>
          <p:cNvCxnSpPr>
            <a:cxnSpLocks/>
          </p:cNvCxnSpPr>
          <p:nvPr/>
        </p:nvCxnSpPr>
        <p:spPr>
          <a:xfrm flipH="1">
            <a:off x="7694130" y="1603116"/>
            <a:ext cx="1122985" cy="18258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FC47CC0-F7AD-4AAF-86CE-E4251504CC55}"/>
              </a:ext>
            </a:extLst>
          </p:cNvPr>
          <p:cNvSpPr txBox="1"/>
          <p:nvPr/>
        </p:nvSpPr>
        <p:spPr>
          <a:xfrm>
            <a:off x="6623092" y="3585038"/>
            <a:ext cx="2966952" cy="1477328"/>
          </a:xfrm>
          <a:prstGeom prst="rect">
            <a:avLst/>
          </a:prstGeom>
          <a:solidFill>
            <a:schemeClr val="bg1"/>
          </a:solidFill>
        </p:spPr>
        <p:txBody>
          <a:bodyPr wrap="square" rtlCol="0">
            <a:spAutoFit/>
          </a:bodyPr>
          <a:lstStyle/>
          <a:p>
            <a:r>
              <a:rPr lang="en-ZA" dirty="0"/>
              <a:t>Your saved reports page will look like this. You will then press the “go to search” and be able to search the report again.  </a:t>
            </a:r>
            <a:endParaRPr lang="en-GB" dirty="0"/>
          </a:p>
        </p:txBody>
      </p:sp>
      <p:sp>
        <p:nvSpPr>
          <p:cNvPr id="21" name="Rectangle 20">
            <a:extLst>
              <a:ext uri="{FF2B5EF4-FFF2-40B4-BE49-F238E27FC236}">
                <a16:creationId xmlns:a16="http://schemas.microsoft.com/office/drawing/2014/main" id="{1FC04D1F-4381-4491-B554-8CAB703F3905}"/>
              </a:ext>
            </a:extLst>
          </p:cNvPr>
          <p:cNvSpPr/>
          <p:nvPr/>
        </p:nvSpPr>
        <p:spPr>
          <a:xfrm>
            <a:off x="3724294" y="3644899"/>
            <a:ext cx="1253332" cy="94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3627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4EEF-3296-4307-949D-EDA1D320656B}"/>
              </a:ext>
            </a:extLst>
          </p:cNvPr>
          <p:cNvSpPr>
            <a:spLocks noGrp="1"/>
          </p:cNvSpPr>
          <p:nvPr>
            <p:ph type="title"/>
          </p:nvPr>
        </p:nvSpPr>
        <p:spPr>
          <a:xfrm>
            <a:off x="-88726" y="-148442"/>
            <a:ext cx="10515600" cy="1325563"/>
          </a:xfrm>
        </p:spPr>
        <p:txBody>
          <a:bodyPr/>
          <a:lstStyle/>
          <a:p>
            <a:r>
              <a:rPr lang="en-ZA" dirty="0"/>
              <a:t>Step 7: Agents Commission Statement </a:t>
            </a:r>
            <a:endParaRPr lang="en-GB" dirty="0"/>
          </a:p>
        </p:txBody>
      </p:sp>
      <p:pic>
        <p:nvPicPr>
          <p:cNvPr id="4" name="Picture 3">
            <a:extLst>
              <a:ext uri="{FF2B5EF4-FFF2-40B4-BE49-F238E27FC236}">
                <a16:creationId xmlns:a16="http://schemas.microsoft.com/office/drawing/2014/main" id="{9EB81763-A912-417B-A97B-D697B2B335EB}"/>
              </a:ext>
            </a:extLst>
          </p:cNvPr>
          <p:cNvPicPr>
            <a:picLocks noChangeAspect="1"/>
          </p:cNvPicPr>
          <p:nvPr/>
        </p:nvPicPr>
        <p:blipFill rotWithShape="1">
          <a:blip r:embed="rId2"/>
          <a:srcRect b="25609"/>
          <a:stretch/>
        </p:blipFill>
        <p:spPr>
          <a:xfrm>
            <a:off x="484463" y="1583167"/>
            <a:ext cx="10822241" cy="4166280"/>
          </a:xfrm>
          <a:prstGeom prst="rect">
            <a:avLst/>
          </a:prstGeom>
        </p:spPr>
      </p:pic>
      <p:sp>
        <p:nvSpPr>
          <p:cNvPr id="3" name="TextBox 2">
            <a:extLst>
              <a:ext uri="{FF2B5EF4-FFF2-40B4-BE49-F238E27FC236}">
                <a16:creationId xmlns:a16="http://schemas.microsoft.com/office/drawing/2014/main" id="{201D7CEA-91B9-4BA6-8D88-680C94947F95}"/>
              </a:ext>
            </a:extLst>
          </p:cNvPr>
          <p:cNvSpPr txBox="1"/>
          <p:nvPr/>
        </p:nvSpPr>
        <p:spPr>
          <a:xfrm>
            <a:off x="484463" y="936836"/>
            <a:ext cx="8621486" cy="923330"/>
          </a:xfrm>
          <a:prstGeom prst="rect">
            <a:avLst/>
          </a:prstGeom>
          <a:noFill/>
        </p:spPr>
        <p:txBody>
          <a:bodyPr wrap="square" rtlCol="0">
            <a:spAutoFit/>
          </a:bodyPr>
          <a:lstStyle/>
          <a:p>
            <a:r>
              <a:rPr lang="en-ZA" dirty="0"/>
              <a:t>Your agent commission statement will show all your commission earned. You are able to set dates to see what you earned during a certain period.</a:t>
            </a:r>
          </a:p>
          <a:p>
            <a:endParaRPr lang="en-GB" dirty="0"/>
          </a:p>
        </p:txBody>
      </p:sp>
      <p:sp>
        <p:nvSpPr>
          <p:cNvPr id="5" name="Rectangle 4">
            <a:extLst>
              <a:ext uri="{FF2B5EF4-FFF2-40B4-BE49-F238E27FC236}">
                <a16:creationId xmlns:a16="http://schemas.microsoft.com/office/drawing/2014/main" id="{0171ED62-02CE-469E-8C94-25A3C9748ED0}"/>
              </a:ext>
            </a:extLst>
          </p:cNvPr>
          <p:cNvSpPr/>
          <p:nvPr/>
        </p:nvSpPr>
        <p:spPr>
          <a:xfrm>
            <a:off x="704283" y="2393072"/>
            <a:ext cx="7147946" cy="503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6C303171-B12A-41B0-815F-668724093594}"/>
              </a:ext>
            </a:extLst>
          </p:cNvPr>
          <p:cNvCxnSpPr>
            <a:cxnSpLocks/>
          </p:cNvCxnSpPr>
          <p:nvPr/>
        </p:nvCxnSpPr>
        <p:spPr>
          <a:xfrm flipV="1">
            <a:off x="7620000" y="1747568"/>
            <a:ext cx="1117600" cy="6455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D6B08D8-EEB9-41CD-ABF7-D25624B07AAA}"/>
              </a:ext>
            </a:extLst>
          </p:cNvPr>
          <p:cNvSpPr txBox="1"/>
          <p:nvPr/>
        </p:nvSpPr>
        <p:spPr>
          <a:xfrm>
            <a:off x="9020665" y="1398501"/>
            <a:ext cx="2686871" cy="923330"/>
          </a:xfrm>
          <a:prstGeom prst="rect">
            <a:avLst/>
          </a:prstGeom>
          <a:noFill/>
        </p:spPr>
        <p:txBody>
          <a:bodyPr wrap="square" rtlCol="0">
            <a:spAutoFit/>
          </a:bodyPr>
          <a:lstStyle/>
          <a:p>
            <a:r>
              <a:rPr lang="en-ZA" dirty="0"/>
              <a:t>You can either type in the dates or choose them from the calendar. </a:t>
            </a:r>
            <a:endParaRPr lang="en-GB" dirty="0"/>
          </a:p>
        </p:txBody>
      </p:sp>
      <p:sp>
        <p:nvSpPr>
          <p:cNvPr id="10" name="TextBox 9">
            <a:extLst>
              <a:ext uri="{FF2B5EF4-FFF2-40B4-BE49-F238E27FC236}">
                <a16:creationId xmlns:a16="http://schemas.microsoft.com/office/drawing/2014/main" id="{D16B141D-DA86-4617-9B4A-23FA2B0CF473}"/>
              </a:ext>
            </a:extLst>
          </p:cNvPr>
          <p:cNvSpPr txBox="1"/>
          <p:nvPr/>
        </p:nvSpPr>
        <p:spPr>
          <a:xfrm>
            <a:off x="2242458" y="2896093"/>
            <a:ext cx="4034971" cy="646331"/>
          </a:xfrm>
          <a:prstGeom prst="rect">
            <a:avLst/>
          </a:prstGeom>
          <a:noFill/>
        </p:spPr>
        <p:txBody>
          <a:bodyPr wrap="square" rtlCol="0">
            <a:spAutoFit/>
          </a:bodyPr>
          <a:lstStyle/>
          <a:p>
            <a:r>
              <a:rPr lang="en-ZA" dirty="0"/>
              <a:t>You can also export the statement to excel </a:t>
            </a:r>
            <a:endParaRPr lang="en-GB" dirty="0"/>
          </a:p>
        </p:txBody>
      </p:sp>
      <p:sp>
        <p:nvSpPr>
          <p:cNvPr id="11" name="Rectangle 10">
            <a:extLst>
              <a:ext uri="{FF2B5EF4-FFF2-40B4-BE49-F238E27FC236}">
                <a16:creationId xmlns:a16="http://schemas.microsoft.com/office/drawing/2014/main" id="{C78BD946-4004-4B70-9582-23F2D1A9BFF4}"/>
              </a:ext>
            </a:extLst>
          </p:cNvPr>
          <p:cNvSpPr/>
          <p:nvPr/>
        </p:nvSpPr>
        <p:spPr>
          <a:xfrm>
            <a:off x="1349829" y="2949174"/>
            <a:ext cx="892629" cy="35296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5539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AAD1-047D-45D8-99B4-DD8515537606}"/>
              </a:ext>
            </a:extLst>
          </p:cNvPr>
          <p:cNvSpPr>
            <a:spLocks noGrp="1"/>
          </p:cNvSpPr>
          <p:nvPr>
            <p:ph type="title"/>
          </p:nvPr>
        </p:nvSpPr>
        <p:spPr>
          <a:xfrm>
            <a:off x="0" y="0"/>
            <a:ext cx="10515600" cy="1325563"/>
          </a:xfrm>
        </p:spPr>
        <p:txBody>
          <a:bodyPr/>
          <a:lstStyle/>
          <a:p>
            <a:r>
              <a:rPr lang="en-ZA" dirty="0"/>
              <a:t>Step 8: Favourites</a:t>
            </a:r>
            <a:endParaRPr lang="en-GB" dirty="0"/>
          </a:p>
        </p:txBody>
      </p:sp>
      <p:pic>
        <p:nvPicPr>
          <p:cNvPr id="4" name="Picture 3">
            <a:extLst>
              <a:ext uri="{FF2B5EF4-FFF2-40B4-BE49-F238E27FC236}">
                <a16:creationId xmlns:a16="http://schemas.microsoft.com/office/drawing/2014/main" id="{E9D16366-6B46-4238-80DD-B129DA6BF122}"/>
              </a:ext>
            </a:extLst>
          </p:cNvPr>
          <p:cNvPicPr>
            <a:picLocks noChangeAspect="1"/>
          </p:cNvPicPr>
          <p:nvPr/>
        </p:nvPicPr>
        <p:blipFill rotWithShape="1">
          <a:blip r:embed="rId2"/>
          <a:srcRect b="36767"/>
          <a:stretch/>
        </p:blipFill>
        <p:spPr>
          <a:xfrm>
            <a:off x="449943" y="3423673"/>
            <a:ext cx="10195413" cy="3434327"/>
          </a:xfrm>
          <a:prstGeom prst="rect">
            <a:avLst/>
          </a:prstGeom>
        </p:spPr>
      </p:pic>
      <p:pic>
        <p:nvPicPr>
          <p:cNvPr id="5" name="Picture 4">
            <a:extLst>
              <a:ext uri="{FF2B5EF4-FFF2-40B4-BE49-F238E27FC236}">
                <a16:creationId xmlns:a16="http://schemas.microsoft.com/office/drawing/2014/main" id="{4EFA737E-A1DC-40F9-BB1E-08E831464464}"/>
              </a:ext>
            </a:extLst>
          </p:cNvPr>
          <p:cNvPicPr>
            <a:picLocks noChangeAspect="1"/>
          </p:cNvPicPr>
          <p:nvPr/>
        </p:nvPicPr>
        <p:blipFill>
          <a:blip r:embed="rId3"/>
          <a:stretch>
            <a:fillRect/>
          </a:stretch>
        </p:blipFill>
        <p:spPr>
          <a:xfrm>
            <a:off x="3958593" y="591426"/>
            <a:ext cx="4720952" cy="3592782"/>
          </a:xfrm>
          <a:prstGeom prst="rect">
            <a:avLst/>
          </a:prstGeom>
        </p:spPr>
      </p:pic>
      <p:sp>
        <p:nvSpPr>
          <p:cNvPr id="6" name="TextBox 5">
            <a:extLst>
              <a:ext uri="{FF2B5EF4-FFF2-40B4-BE49-F238E27FC236}">
                <a16:creationId xmlns:a16="http://schemas.microsoft.com/office/drawing/2014/main" id="{19F7766B-539C-4E6A-B6B4-55753D2856AB}"/>
              </a:ext>
            </a:extLst>
          </p:cNvPr>
          <p:cNvSpPr txBox="1"/>
          <p:nvPr/>
        </p:nvSpPr>
        <p:spPr>
          <a:xfrm>
            <a:off x="449943" y="1045029"/>
            <a:ext cx="3062514" cy="2308324"/>
          </a:xfrm>
          <a:prstGeom prst="rect">
            <a:avLst/>
          </a:prstGeom>
          <a:noFill/>
        </p:spPr>
        <p:txBody>
          <a:bodyPr wrap="square" rtlCol="0">
            <a:spAutoFit/>
          </a:bodyPr>
          <a:lstStyle/>
          <a:p>
            <a:r>
              <a:rPr lang="en-ZA" dirty="0"/>
              <a:t>Your favourites consist of any listing from the Golden Homes website that you have clicked the heart on. They will then come up as a list on your board. This would include other agents listings for you to be mindful of.</a:t>
            </a:r>
            <a:endParaRPr lang="en-GB" dirty="0"/>
          </a:p>
        </p:txBody>
      </p:sp>
      <p:sp>
        <p:nvSpPr>
          <p:cNvPr id="7" name="Oval 6">
            <a:extLst>
              <a:ext uri="{FF2B5EF4-FFF2-40B4-BE49-F238E27FC236}">
                <a16:creationId xmlns:a16="http://schemas.microsoft.com/office/drawing/2014/main" id="{83D6D57C-710F-43FC-84A9-2F0DEDDE3B7C}"/>
              </a:ext>
            </a:extLst>
          </p:cNvPr>
          <p:cNvSpPr/>
          <p:nvPr/>
        </p:nvSpPr>
        <p:spPr>
          <a:xfrm>
            <a:off x="7402285" y="3249556"/>
            <a:ext cx="493486" cy="5822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8" name="Rectangle 7">
            <a:extLst>
              <a:ext uri="{FF2B5EF4-FFF2-40B4-BE49-F238E27FC236}">
                <a16:creationId xmlns:a16="http://schemas.microsoft.com/office/drawing/2014/main" id="{4F1AE3F2-50B1-460E-BBF7-006578D1DC55}"/>
              </a:ext>
            </a:extLst>
          </p:cNvPr>
          <p:cNvSpPr/>
          <p:nvPr/>
        </p:nvSpPr>
        <p:spPr>
          <a:xfrm>
            <a:off x="9623313" y="4343864"/>
            <a:ext cx="892287" cy="2187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D97A33FA-6B65-444B-8287-AE80682A8349}"/>
              </a:ext>
            </a:extLst>
          </p:cNvPr>
          <p:cNvCxnSpPr>
            <a:cxnSpLocks/>
          </p:cNvCxnSpPr>
          <p:nvPr/>
        </p:nvCxnSpPr>
        <p:spPr>
          <a:xfrm flipV="1">
            <a:off x="10478443" y="3561017"/>
            <a:ext cx="0" cy="7934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AB4AA47-2B61-4EAA-8D58-5ECFF43DFCFE}"/>
              </a:ext>
            </a:extLst>
          </p:cNvPr>
          <p:cNvSpPr txBox="1"/>
          <p:nvPr/>
        </p:nvSpPr>
        <p:spPr>
          <a:xfrm>
            <a:off x="9623313" y="2340335"/>
            <a:ext cx="2384511" cy="1200329"/>
          </a:xfrm>
          <a:prstGeom prst="rect">
            <a:avLst/>
          </a:prstGeom>
          <a:noFill/>
        </p:spPr>
        <p:txBody>
          <a:bodyPr wrap="square" rtlCol="0">
            <a:spAutoFit/>
          </a:bodyPr>
          <a:lstStyle/>
          <a:p>
            <a:r>
              <a:rPr lang="en-ZA" dirty="0"/>
              <a:t>You can then view the listing or delete the listing by clicking the action button.</a:t>
            </a:r>
            <a:endParaRPr lang="en-GB" dirty="0"/>
          </a:p>
        </p:txBody>
      </p:sp>
    </p:spTree>
    <p:extLst>
      <p:ext uri="{BB962C8B-B14F-4D97-AF65-F5344CB8AC3E}">
        <p14:creationId xmlns:p14="http://schemas.microsoft.com/office/powerpoint/2010/main" val="3740062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F2DA-DF26-41F9-8F92-A488D2E72E21}"/>
              </a:ext>
            </a:extLst>
          </p:cNvPr>
          <p:cNvSpPr>
            <a:spLocks noGrp="1"/>
          </p:cNvSpPr>
          <p:nvPr>
            <p:ph type="title"/>
          </p:nvPr>
        </p:nvSpPr>
        <p:spPr>
          <a:xfrm>
            <a:off x="0" y="-198547"/>
            <a:ext cx="10515600" cy="1325563"/>
          </a:xfrm>
        </p:spPr>
        <p:txBody>
          <a:bodyPr/>
          <a:lstStyle/>
          <a:p>
            <a:r>
              <a:rPr lang="en-ZA" dirty="0"/>
              <a:t>Step 9: Training Manual </a:t>
            </a:r>
            <a:endParaRPr lang="en-GB" dirty="0"/>
          </a:p>
        </p:txBody>
      </p:sp>
      <p:pic>
        <p:nvPicPr>
          <p:cNvPr id="4" name="Picture 3">
            <a:extLst>
              <a:ext uri="{FF2B5EF4-FFF2-40B4-BE49-F238E27FC236}">
                <a16:creationId xmlns:a16="http://schemas.microsoft.com/office/drawing/2014/main" id="{97E962D4-E66D-4E72-AB67-6840B8C983C7}"/>
              </a:ext>
            </a:extLst>
          </p:cNvPr>
          <p:cNvPicPr>
            <a:picLocks noChangeAspect="1"/>
          </p:cNvPicPr>
          <p:nvPr/>
        </p:nvPicPr>
        <p:blipFill>
          <a:blip r:embed="rId2"/>
          <a:stretch>
            <a:fillRect/>
          </a:stretch>
        </p:blipFill>
        <p:spPr>
          <a:xfrm>
            <a:off x="1252601" y="1216322"/>
            <a:ext cx="8604825" cy="5226449"/>
          </a:xfrm>
          <a:prstGeom prst="rect">
            <a:avLst/>
          </a:prstGeom>
        </p:spPr>
      </p:pic>
      <p:sp>
        <p:nvSpPr>
          <p:cNvPr id="3" name="TextBox 2">
            <a:extLst>
              <a:ext uri="{FF2B5EF4-FFF2-40B4-BE49-F238E27FC236}">
                <a16:creationId xmlns:a16="http://schemas.microsoft.com/office/drawing/2014/main" id="{3BD1EDA4-0AC3-4014-B8FB-029C72B1DBEE}"/>
              </a:ext>
            </a:extLst>
          </p:cNvPr>
          <p:cNvSpPr txBox="1"/>
          <p:nvPr/>
        </p:nvSpPr>
        <p:spPr>
          <a:xfrm>
            <a:off x="174172" y="696686"/>
            <a:ext cx="11843657" cy="646331"/>
          </a:xfrm>
          <a:prstGeom prst="rect">
            <a:avLst/>
          </a:prstGeom>
          <a:noFill/>
        </p:spPr>
        <p:txBody>
          <a:bodyPr wrap="square" rtlCol="0">
            <a:spAutoFit/>
          </a:bodyPr>
          <a:lstStyle/>
          <a:p>
            <a:r>
              <a:rPr lang="en-ZA" dirty="0"/>
              <a:t>The training manual consists of separate blog like posts that can assist you with any questions you might have relating to the real estate industry. To access them you just click the post you want to read. </a:t>
            </a:r>
            <a:endParaRPr lang="en-GB" dirty="0"/>
          </a:p>
        </p:txBody>
      </p:sp>
      <p:pic>
        <p:nvPicPr>
          <p:cNvPr id="6" name="Picture 5">
            <a:extLst>
              <a:ext uri="{FF2B5EF4-FFF2-40B4-BE49-F238E27FC236}">
                <a16:creationId xmlns:a16="http://schemas.microsoft.com/office/drawing/2014/main" id="{596DB0EB-ED0F-4F33-A395-F45CCE3EB039}"/>
              </a:ext>
            </a:extLst>
          </p:cNvPr>
          <p:cNvPicPr>
            <a:picLocks noChangeAspect="1"/>
          </p:cNvPicPr>
          <p:nvPr/>
        </p:nvPicPr>
        <p:blipFill>
          <a:blip r:embed="rId3"/>
          <a:stretch>
            <a:fillRect/>
          </a:stretch>
        </p:blipFill>
        <p:spPr>
          <a:xfrm>
            <a:off x="5452390" y="1633244"/>
            <a:ext cx="5674986" cy="3591512"/>
          </a:xfrm>
          <a:prstGeom prst="rect">
            <a:avLst/>
          </a:prstGeom>
        </p:spPr>
      </p:pic>
      <p:sp>
        <p:nvSpPr>
          <p:cNvPr id="7" name="TextBox 6">
            <a:extLst>
              <a:ext uri="{FF2B5EF4-FFF2-40B4-BE49-F238E27FC236}">
                <a16:creationId xmlns:a16="http://schemas.microsoft.com/office/drawing/2014/main" id="{7EFFED22-0AE5-481D-8AF3-E31581F839B3}"/>
              </a:ext>
            </a:extLst>
          </p:cNvPr>
          <p:cNvSpPr txBox="1"/>
          <p:nvPr/>
        </p:nvSpPr>
        <p:spPr>
          <a:xfrm>
            <a:off x="5777799" y="3829546"/>
            <a:ext cx="3439886" cy="2585323"/>
          </a:xfrm>
          <a:prstGeom prst="rect">
            <a:avLst/>
          </a:prstGeom>
          <a:solidFill>
            <a:schemeClr val="bg1"/>
          </a:solidFill>
        </p:spPr>
        <p:txBody>
          <a:bodyPr wrap="square" rtlCol="0">
            <a:spAutoFit/>
          </a:bodyPr>
          <a:lstStyle/>
          <a:p>
            <a:r>
              <a:rPr lang="en-ZA" dirty="0"/>
              <a:t>Once you have clicked into the post you will be redirected to a new page. Here you will then click “read more” for the whole blog to show. </a:t>
            </a:r>
          </a:p>
          <a:p>
            <a:r>
              <a:rPr lang="en-ZA" dirty="0"/>
              <a:t>If you want to know more about the topic you can refer to the tags to the right and click them to find further information</a:t>
            </a:r>
            <a:endParaRPr lang="en-GB" dirty="0"/>
          </a:p>
        </p:txBody>
      </p:sp>
    </p:spTree>
    <p:extLst>
      <p:ext uri="{BB962C8B-B14F-4D97-AF65-F5344CB8AC3E}">
        <p14:creationId xmlns:p14="http://schemas.microsoft.com/office/powerpoint/2010/main" val="29614523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9672-E089-4755-B6DD-75242FFD135D}"/>
              </a:ext>
            </a:extLst>
          </p:cNvPr>
          <p:cNvSpPr>
            <a:spLocks noGrp="1"/>
          </p:cNvSpPr>
          <p:nvPr>
            <p:ph type="title"/>
          </p:nvPr>
        </p:nvSpPr>
        <p:spPr>
          <a:xfrm>
            <a:off x="0" y="0"/>
            <a:ext cx="10515600" cy="1325563"/>
          </a:xfrm>
        </p:spPr>
        <p:txBody>
          <a:bodyPr/>
          <a:lstStyle/>
          <a:p>
            <a:r>
              <a:rPr lang="en-ZA" dirty="0"/>
              <a:t>Step 10: My Profile  </a:t>
            </a:r>
            <a:endParaRPr lang="en-GB" dirty="0"/>
          </a:p>
        </p:txBody>
      </p:sp>
      <p:pic>
        <p:nvPicPr>
          <p:cNvPr id="4" name="Picture 3">
            <a:extLst>
              <a:ext uri="{FF2B5EF4-FFF2-40B4-BE49-F238E27FC236}">
                <a16:creationId xmlns:a16="http://schemas.microsoft.com/office/drawing/2014/main" id="{F069A3EE-C84B-474D-8BBE-AF27830B2AC7}"/>
              </a:ext>
            </a:extLst>
          </p:cNvPr>
          <p:cNvPicPr>
            <a:picLocks noChangeAspect="1"/>
          </p:cNvPicPr>
          <p:nvPr/>
        </p:nvPicPr>
        <p:blipFill>
          <a:blip r:embed="rId2"/>
          <a:stretch>
            <a:fillRect/>
          </a:stretch>
        </p:blipFill>
        <p:spPr>
          <a:xfrm>
            <a:off x="635619" y="1940463"/>
            <a:ext cx="7934888" cy="4371315"/>
          </a:xfrm>
          <a:prstGeom prst="rect">
            <a:avLst/>
          </a:prstGeom>
        </p:spPr>
      </p:pic>
      <p:sp>
        <p:nvSpPr>
          <p:cNvPr id="3" name="TextBox 2">
            <a:extLst>
              <a:ext uri="{FF2B5EF4-FFF2-40B4-BE49-F238E27FC236}">
                <a16:creationId xmlns:a16="http://schemas.microsoft.com/office/drawing/2014/main" id="{F5729132-0F54-4566-AA14-DD30E31B427C}"/>
              </a:ext>
            </a:extLst>
          </p:cNvPr>
          <p:cNvSpPr txBox="1"/>
          <p:nvPr/>
        </p:nvSpPr>
        <p:spPr>
          <a:xfrm>
            <a:off x="324978" y="1046782"/>
            <a:ext cx="11662583" cy="923330"/>
          </a:xfrm>
          <a:prstGeom prst="rect">
            <a:avLst/>
          </a:prstGeom>
          <a:noFill/>
        </p:spPr>
        <p:txBody>
          <a:bodyPr wrap="square" rtlCol="0">
            <a:spAutoFit/>
          </a:bodyPr>
          <a:lstStyle/>
          <a:p>
            <a:r>
              <a:rPr lang="en-ZA" dirty="0"/>
              <a:t>Your profile will automatically be set up for you with your profile picture, username (you cannot change this), email address and full names. </a:t>
            </a:r>
          </a:p>
          <a:p>
            <a:r>
              <a:rPr lang="en-ZA" dirty="0"/>
              <a:t>If you chose to change  what is already filled out please run it by your Principal first. </a:t>
            </a:r>
            <a:endParaRPr lang="en-GB" dirty="0"/>
          </a:p>
        </p:txBody>
      </p:sp>
      <p:sp>
        <p:nvSpPr>
          <p:cNvPr id="5" name="TextBox 4">
            <a:extLst>
              <a:ext uri="{FF2B5EF4-FFF2-40B4-BE49-F238E27FC236}">
                <a16:creationId xmlns:a16="http://schemas.microsoft.com/office/drawing/2014/main" id="{21C0F14A-7EA6-4BF6-8C89-89B1CFCF1DC6}"/>
              </a:ext>
            </a:extLst>
          </p:cNvPr>
          <p:cNvSpPr txBox="1"/>
          <p:nvPr/>
        </p:nvSpPr>
        <p:spPr>
          <a:xfrm>
            <a:off x="8865220" y="1839951"/>
            <a:ext cx="2319453" cy="923330"/>
          </a:xfrm>
          <a:prstGeom prst="rect">
            <a:avLst/>
          </a:prstGeom>
          <a:noFill/>
        </p:spPr>
        <p:txBody>
          <a:bodyPr wrap="square" rtlCol="0">
            <a:spAutoFit/>
          </a:bodyPr>
          <a:lstStyle/>
          <a:p>
            <a:r>
              <a:rPr lang="en-ZA" dirty="0"/>
              <a:t>You need to update all these fields accordingly.</a:t>
            </a:r>
            <a:endParaRPr lang="en-GB" dirty="0"/>
          </a:p>
        </p:txBody>
      </p:sp>
      <p:sp>
        <p:nvSpPr>
          <p:cNvPr id="6" name="Rectangle 5">
            <a:extLst>
              <a:ext uri="{FF2B5EF4-FFF2-40B4-BE49-F238E27FC236}">
                <a16:creationId xmlns:a16="http://schemas.microsoft.com/office/drawing/2014/main" id="{87AE848A-0883-4274-A856-449FD75FF89B}"/>
              </a:ext>
            </a:extLst>
          </p:cNvPr>
          <p:cNvSpPr/>
          <p:nvPr/>
        </p:nvSpPr>
        <p:spPr>
          <a:xfrm>
            <a:off x="800100" y="2763281"/>
            <a:ext cx="1841500" cy="1910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pic>
        <p:nvPicPr>
          <p:cNvPr id="8" name="Graphic 7" descr="User with solid fill">
            <a:extLst>
              <a:ext uri="{FF2B5EF4-FFF2-40B4-BE49-F238E27FC236}">
                <a16:creationId xmlns:a16="http://schemas.microsoft.com/office/drawing/2014/main" id="{66D8D1AC-B579-43E5-9149-32CA3DE500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781" y="3221532"/>
            <a:ext cx="1696138" cy="1696138"/>
          </a:xfrm>
          <a:prstGeom prst="rect">
            <a:avLst/>
          </a:prstGeom>
        </p:spPr>
      </p:pic>
    </p:spTree>
    <p:extLst>
      <p:ext uri="{BB962C8B-B14F-4D97-AF65-F5344CB8AC3E}">
        <p14:creationId xmlns:p14="http://schemas.microsoft.com/office/powerpoint/2010/main" val="748159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317A-05C3-41B4-BF8B-C9D083FE52B7}"/>
              </a:ext>
            </a:extLst>
          </p:cNvPr>
          <p:cNvSpPr>
            <a:spLocks noGrp="1"/>
          </p:cNvSpPr>
          <p:nvPr>
            <p:ph type="title"/>
          </p:nvPr>
        </p:nvSpPr>
        <p:spPr/>
        <p:txBody>
          <a:bodyPr/>
          <a:lstStyle/>
          <a:p>
            <a:r>
              <a:rPr lang="en-ZA" dirty="0"/>
              <a:t>Other </a:t>
            </a:r>
            <a:endParaRPr lang="en-GB" dirty="0"/>
          </a:p>
        </p:txBody>
      </p:sp>
      <p:sp>
        <p:nvSpPr>
          <p:cNvPr id="3" name="TextBox 2">
            <a:extLst>
              <a:ext uri="{FF2B5EF4-FFF2-40B4-BE49-F238E27FC236}">
                <a16:creationId xmlns:a16="http://schemas.microsoft.com/office/drawing/2014/main" id="{94D266F1-063B-4558-AF9E-2A62D9EF99F7}"/>
              </a:ext>
            </a:extLst>
          </p:cNvPr>
          <p:cNvSpPr txBox="1"/>
          <p:nvPr/>
        </p:nvSpPr>
        <p:spPr>
          <a:xfrm>
            <a:off x="613316" y="1690688"/>
            <a:ext cx="11337383" cy="369332"/>
          </a:xfrm>
          <a:prstGeom prst="rect">
            <a:avLst/>
          </a:prstGeom>
          <a:noFill/>
        </p:spPr>
        <p:txBody>
          <a:bodyPr wrap="square" rtlCol="0">
            <a:spAutoFit/>
          </a:bodyPr>
          <a:lstStyle/>
          <a:p>
            <a:r>
              <a:rPr lang="en-ZA" dirty="0"/>
              <a:t>If you have any other questions about how to use the website contact your Principal or supervisor</a:t>
            </a:r>
            <a:endParaRPr lang="en-GB" dirty="0"/>
          </a:p>
        </p:txBody>
      </p:sp>
    </p:spTree>
    <p:extLst>
      <p:ext uri="{BB962C8B-B14F-4D97-AF65-F5344CB8AC3E}">
        <p14:creationId xmlns:p14="http://schemas.microsoft.com/office/powerpoint/2010/main" val="172603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3F3B74-3C16-404E-87A4-A5CF06B26183}"/>
              </a:ext>
            </a:extLst>
          </p:cNvPr>
          <p:cNvSpPr txBox="1">
            <a:spLocks/>
          </p:cNvSpPr>
          <p:nvPr/>
        </p:nvSpPr>
        <p:spPr>
          <a:xfrm>
            <a:off x="0" y="-983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Step 2: Board</a:t>
            </a:r>
          </a:p>
          <a:p>
            <a:r>
              <a:rPr lang="en-ZA" i="1" dirty="0"/>
              <a:t>Leads </a:t>
            </a:r>
            <a:endParaRPr lang="en-GB" i="1" dirty="0"/>
          </a:p>
        </p:txBody>
      </p:sp>
      <p:sp>
        <p:nvSpPr>
          <p:cNvPr id="5" name="TextBox 4">
            <a:extLst>
              <a:ext uri="{FF2B5EF4-FFF2-40B4-BE49-F238E27FC236}">
                <a16:creationId xmlns:a16="http://schemas.microsoft.com/office/drawing/2014/main" id="{FC7AFB5C-530E-40BC-A879-B8D0FDB894AC}"/>
              </a:ext>
            </a:extLst>
          </p:cNvPr>
          <p:cNvSpPr txBox="1"/>
          <p:nvPr/>
        </p:nvSpPr>
        <p:spPr>
          <a:xfrm>
            <a:off x="363255" y="1042558"/>
            <a:ext cx="11465490" cy="369332"/>
          </a:xfrm>
          <a:prstGeom prst="rect">
            <a:avLst/>
          </a:prstGeom>
          <a:noFill/>
        </p:spPr>
        <p:txBody>
          <a:bodyPr wrap="square" rtlCol="0">
            <a:spAutoFit/>
          </a:bodyPr>
          <a:lstStyle/>
          <a:p>
            <a:r>
              <a:rPr lang="en-ZA" dirty="0"/>
              <a:t>When you click either of the “Add new lead” button a contact form will show up on the right hand side of the screen.</a:t>
            </a:r>
            <a:endParaRPr lang="en-GB" dirty="0"/>
          </a:p>
        </p:txBody>
      </p:sp>
      <p:pic>
        <p:nvPicPr>
          <p:cNvPr id="7" name="Picture 6">
            <a:extLst>
              <a:ext uri="{FF2B5EF4-FFF2-40B4-BE49-F238E27FC236}">
                <a16:creationId xmlns:a16="http://schemas.microsoft.com/office/drawing/2014/main" id="{77367D8D-DB98-4B35-991F-90F1970B491E}"/>
              </a:ext>
            </a:extLst>
          </p:cNvPr>
          <p:cNvPicPr>
            <a:picLocks noChangeAspect="1"/>
          </p:cNvPicPr>
          <p:nvPr/>
        </p:nvPicPr>
        <p:blipFill>
          <a:blip r:embed="rId2"/>
          <a:stretch>
            <a:fillRect/>
          </a:stretch>
        </p:blipFill>
        <p:spPr>
          <a:xfrm>
            <a:off x="2055378" y="1431633"/>
            <a:ext cx="2579815" cy="5316233"/>
          </a:xfrm>
          <a:prstGeom prst="rect">
            <a:avLst/>
          </a:prstGeom>
        </p:spPr>
      </p:pic>
      <p:pic>
        <p:nvPicPr>
          <p:cNvPr id="9" name="Picture 8">
            <a:extLst>
              <a:ext uri="{FF2B5EF4-FFF2-40B4-BE49-F238E27FC236}">
                <a16:creationId xmlns:a16="http://schemas.microsoft.com/office/drawing/2014/main" id="{02A0F2B0-ECCC-463A-81C6-2B145F936A6E}"/>
              </a:ext>
            </a:extLst>
          </p:cNvPr>
          <p:cNvPicPr>
            <a:picLocks noChangeAspect="1"/>
          </p:cNvPicPr>
          <p:nvPr/>
        </p:nvPicPr>
        <p:blipFill>
          <a:blip r:embed="rId3"/>
          <a:stretch>
            <a:fillRect/>
          </a:stretch>
        </p:blipFill>
        <p:spPr>
          <a:xfrm>
            <a:off x="6240308" y="1541767"/>
            <a:ext cx="2469197" cy="5266527"/>
          </a:xfrm>
          <a:prstGeom prst="rect">
            <a:avLst/>
          </a:prstGeom>
        </p:spPr>
      </p:pic>
      <p:pic>
        <p:nvPicPr>
          <p:cNvPr id="11" name="Picture 10">
            <a:extLst>
              <a:ext uri="{FF2B5EF4-FFF2-40B4-BE49-F238E27FC236}">
                <a16:creationId xmlns:a16="http://schemas.microsoft.com/office/drawing/2014/main" id="{9695FF7A-54AB-4447-A96D-12A66E9DE142}"/>
              </a:ext>
            </a:extLst>
          </p:cNvPr>
          <p:cNvPicPr>
            <a:picLocks noChangeAspect="1"/>
          </p:cNvPicPr>
          <p:nvPr/>
        </p:nvPicPr>
        <p:blipFill>
          <a:blip r:embed="rId4"/>
          <a:stretch>
            <a:fillRect/>
          </a:stretch>
        </p:blipFill>
        <p:spPr>
          <a:xfrm>
            <a:off x="8709505" y="1968310"/>
            <a:ext cx="2934109" cy="3553321"/>
          </a:xfrm>
          <a:prstGeom prst="rect">
            <a:avLst/>
          </a:prstGeom>
        </p:spPr>
      </p:pic>
      <p:sp>
        <p:nvSpPr>
          <p:cNvPr id="22" name="Rectangle 21">
            <a:extLst>
              <a:ext uri="{FF2B5EF4-FFF2-40B4-BE49-F238E27FC236}">
                <a16:creationId xmlns:a16="http://schemas.microsoft.com/office/drawing/2014/main" id="{6F2FB44D-7697-4BAC-B39F-4E4B21B0DBCD}"/>
              </a:ext>
            </a:extLst>
          </p:cNvPr>
          <p:cNvSpPr/>
          <p:nvPr/>
        </p:nvSpPr>
        <p:spPr>
          <a:xfrm>
            <a:off x="4235100" y="1483143"/>
            <a:ext cx="414534"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3293E17-9D84-4688-B31D-47C16C8DA212}"/>
              </a:ext>
            </a:extLst>
          </p:cNvPr>
          <p:cNvSpPr txBox="1"/>
          <p:nvPr/>
        </p:nvSpPr>
        <p:spPr>
          <a:xfrm>
            <a:off x="4734554" y="1629457"/>
            <a:ext cx="1130727" cy="1477328"/>
          </a:xfrm>
          <a:prstGeom prst="rect">
            <a:avLst/>
          </a:prstGeom>
          <a:noFill/>
          <a:ln>
            <a:solidFill>
              <a:srgbClr val="FF0000"/>
            </a:solidFill>
          </a:ln>
        </p:spPr>
        <p:txBody>
          <a:bodyPr wrap="square" rtlCol="0">
            <a:spAutoFit/>
          </a:bodyPr>
          <a:lstStyle/>
          <a:p>
            <a:r>
              <a:rPr lang="en-ZA" dirty="0"/>
              <a:t>The X on the top right will delete the form.</a:t>
            </a:r>
            <a:endParaRPr lang="en-GB" dirty="0"/>
          </a:p>
        </p:txBody>
      </p:sp>
      <p:sp>
        <p:nvSpPr>
          <p:cNvPr id="24" name="Rectangle 23">
            <a:extLst>
              <a:ext uri="{FF2B5EF4-FFF2-40B4-BE49-F238E27FC236}">
                <a16:creationId xmlns:a16="http://schemas.microsoft.com/office/drawing/2014/main" id="{059902D0-99A3-4C1F-BCE8-A06D5AD7F86C}"/>
              </a:ext>
            </a:extLst>
          </p:cNvPr>
          <p:cNvSpPr/>
          <p:nvPr/>
        </p:nvSpPr>
        <p:spPr>
          <a:xfrm>
            <a:off x="2281040" y="2166438"/>
            <a:ext cx="2161327" cy="5135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15884D4C-394A-4DBE-BD87-4402371977AA}"/>
              </a:ext>
            </a:extLst>
          </p:cNvPr>
          <p:cNvCxnSpPr>
            <a:cxnSpLocks/>
          </p:cNvCxnSpPr>
          <p:nvPr/>
        </p:nvCxnSpPr>
        <p:spPr>
          <a:xfrm flipH="1" flipV="1">
            <a:off x="1956017" y="2368121"/>
            <a:ext cx="325023" cy="3118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656F63E-7535-4914-B923-C5F2EB4F29D8}"/>
              </a:ext>
            </a:extLst>
          </p:cNvPr>
          <p:cNvCxnSpPr>
            <a:cxnSpLocks/>
          </p:cNvCxnSpPr>
          <p:nvPr/>
        </p:nvCxnSpPr>
        <p:spPr>
          <a:xfrm>
            <a:off x="4529583" y="1852475"/>
            <a:ext cx="170056" cy="1580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7B851AB-EB09-4C09-A551-75A1327D3EB7}"/>
              </a:ext>
            </a:extLst>
          </p:cNvPr>
          <p:cNvSpPr txBox="1"/>
          <p:nvPr/>
        </p:nvSpPr>
        <p:spPr>
          <a:xfrm>
            <a:off x="133626" y="1414816"/>
            <a:ext cx="1887798" cy="2308324"/>
          </a:xfrm>
          <a:prstGeom prst="rect">
            <a:avLst/>
          </a:prstGeom>
          <a:noFill/>
        </p:spPr>
        <p:txBody>
          <a:bodyPr wrap="square" rtlCol="0">
            <a:spAutoFit/>
          </a:bodyPr>
          <a:lstStyle/>
          <a:p>
            <a:r>
              <a:rPr lang="en-ZA" dirty="0"/>
              <a:t>The title of your lead is the only compulsory field here you will get a drop down box that will give you title options to chose from.</a:t>
            </a:r>
            <a:endParaRPr lang="en-GB" dirty="0"/>
          </a:p>
        </p:txBody>
      </p:sp>
      <p:pic>
        <p:nvPicPr>
          <p:cNvPr id="31" name="Picture 30">
            <a:extLst>
              <a:ext uri="{FF2B5EF4-FFF2-40B4-BE49-F238E27FC236}">
                <a16:creationId xmlns:a16="http://schemas.microsoft.com/office/drawing/2014/main" id="{E79226B5-A58F-410A-B7F1-2BED2CA15280}"/>
              </a:ext>
            </a:extLst>
          </p:cNvPr>
          <p:cNvPicPr>
            <a:picLocks noChangeAspect="1"/>
          </p:cNvPicPr>
          <p:nvPr/>
        </p:nvPicPr>
        <p:blipFill>
          <a:blip r:embed="rId5"/>
          <a:stretch>
            <a:fillRect/>
          </a:stretch>
        </p:blipFill>
        <p:spPr>
          <a:xfrm>
            <a:off x="133626" y="3924823"/>
            <a:ext cx="1785160" cy="1676749"/>
          </a:xfrm>
          <a:prstGeom prst="rect">
            <a:avLst/>
          </a:prstGeom>
        </p:spPr>
      </p:pic>
      <p:cxnSp>
        <p:nvCxnSpPr>
          <p:cNvPr id="34" name="Straight Arrow Connector 33">
            <a:extLst>
              <a:ext uri="{FF2B5EF4-FFF2-40B4-BE49-F238E27FC236}">
                <a16:creationId xmlns:a16="http://schemas.microsoft.com/office/drawing/2014/main" id="{1219ED83-2A4B-4ED0-A34E-9955462BB324}"/>
              </a:ext>
            </a:extLst>
          </p:cNvPr>
          <p:cNvCxnSpPr>
            <a:cxnSpLocks/>
          </p:cNvCxnSpPr>
          <p:nvPr/>
        </p:nvCxnSpPr>
        <p:spPr>
          <a:xfrm>
            <a:off x="856150" y="3744971"/>
            <a:ext cx="170056" cy="1580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4E0FFD2-C035-486E-9BCC-AF8374A480C3}"/>
              </a:ext>
            </a:extLst>
          </p:cNvPr>
          <p:cNvSpPr/>
          <p:nvPr/>
        </p:nvSpPr>
        <p:spPr>
          <a:xfrm>
            <a:off x="6354087" y="4822520"/>
            <a:ext cx="2213716" cy="613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BDE797D6-7109-4BAA-B575-20AC80F896F5}"/>
              </a:ext>
            </a:extLst>
          </p:cNvPr>
          <p:cNvCxnSpPr>
            <a:cxnSpLocks/>
          </p:cNvCxnSpPr>
          <p:nvPr/>
        </p:nvCxnSpPr>
        <p:spPr>
          <a:xfrm flipH="1" flipV="1">
            <a:off x="6063355" y="4536701"/>
            <a:ext cx="325023" cy="3118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ED82531-0A2E-4710-AB53-622BE080E7EC}"/>
              </a:ext>
            </a:extLst>
          </p:cNvPr>
          <p:cNvSpPr txBox="1"/>
          <p:nvPr/>
        </p:nvSpPr>
        <p:spPr>
          <a:xfrm>
            <a:off x="4449336" y="3476117"/>
            <a:ext cx="1991270" cy="2031325"/>
          </a:xfrm>
          <a:prstGeom prst="rect">
            <a:avLst/>
          </a:prstGeom>
          <a:noFill/>
        </p:spPr>
        <p:txBody>
          <a:bodyPr wrap="square" rtlCol="0">
            <a:spAutoFit/>
          </a:bodyPr>
          <a:lstStyle/>
          <a:p>
            <a:r>
              <a:rPr lang="en-ZA" dirty="0"/>
              <a:t>Source is where the lead came from. here you will get a drop down box that will give you source options to chose from. </a:t>
            </a:r>
            <a:endParaRPr lang="en-GB" dirty="0"/>
          </a:p>
        </p:txBody>
      </p:sp>
      <p:pic>
        <p:nvPicPr>
          <p:cNvPr id="40" name="Picture 39">
            <a:extLst>
              <a:ext uri="{FF2B5EF4-FFF2-40B4-BE49-F238E27FC236}">
                <a16:creationId xmlns:a16="http://schemas.microsoft.com/office/drawing/2014/main" id="{C5C045A3-C912-4259-941C-4CC1F3B4E1D7}"/>
              </a:ext>
            </a:extLst>
          </p:cNvPr>
          <p:cNvPicPr>
            <a:picLocks noChangeAspect="1"/>
          </p:cNvPicPr>
          <p:nvPr/>
        </p:nvPicPr>
        <p:blipFill>
          <a:blip r:embed="rId6"/>
          <a:stretch>
            <a:fillRect/>
          </a:stretch>
        </p:blipFill>
        <p:spPr>
          <a:xfrm>
            <a:off x="5110361" y="5460100"/>
            <a:ext cx="1129947" cy="1362348"/>
          </a:xfrm>
          <a:prstGeom prst="rect">
            <a:avLst/>
          </a:prstGeom>
        </p:spPr>
      </p:pic>
      <p:sp>
        <p:nvSpPr>
          <p:cNvPr id="41" name="Rectangle 40">
            <a:extLst>
              <a:ext uri="{FF2B5EF4-FFF2-40B4-BE49-F238E27FC236}">
                <a16:creationId xmlns:a16="http://schemas.microsoft.com/office/drawing/2014/main" id="{FF453969-94ED-42DC-AD62-225CFA84AD4F}"/>
              </a:ext>
            </a:extLst>
          </p:cNvPr>
          <p:cNvSpPr/>
          <p:nvPr/>
        </p:nvSpPr>
        <p:spPr>
          <a:xfrm>
            <a:off x="8851206" y="4987797"/>
            <a:ext cx="2792407" cy="472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Arrow Connector 43">
            <a:extLst>
              <a:ext uri="{FF2B5EF4-FFF2-40B4-BE49-F238E27FC236}">
                <a16:creationId xmlns:a16="http://schemas.microsoft.com/office/drawing/2014/main" id="{EEC3D535-1214-4474-B037-B26A36769AC0}"/>
              </a:ext>
            </a:extLst>
          </p:cNvPr>
          <p:cNvCxnSpPr>
            <a:cxnSpLocks/>
          </p:cNvCxnSpPr>
          <p:nvPr/>
        </p:nvCxnSpPr>
        <p:spPr>
          <a:xfrm>
            <a:off x="9494729" y="5511452"/>
            <a:ext cx="237994" cy="2288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10507DA-FF1D-45D1-858F-31E2DCF82A9F}"/>
              </a:ext>
            </a:extLst>
          </p:cNvPr>
          <p:cNvSpPr txBox="1"/>
          <p:nvPr/>
        </p:nvSpPr>
        <p:spPr>
          <a:xfrm>
            <a:off x="8886458" y="5657671"/>
            <a:ext cx="3331924" cy="1200329"/>
          </a:xfrm>
          <a:prstGeom prst="rect">
            <a:avLst/>
          </a:prstGeom>
          <a:noFill/>
        </p:spPr>
        <p:txBody>
          <a:bodyPr wrap="square" rtlCol="0">
            <a:spAutoFit/>
          </a:bodyPr>
          <a:lstStyle/>
          <a:p>
            <a:r>
              <a:rPr lang="en-ZA" dirty="0"/>
              <a:t>Once you have finished filling out all the information that you have/feel necessary you will click save and the lead will be created</a:t>
            </a:r>
            <a:endParaRPr lang="en-GB" dirty="0"/>
          </a:p>
        </p:txBody>
      </p:sp>
    </p:spTree>
    <p:extLst>
      <p:ext uri="{BB962C8B-B14F-4D97-AF65-F5344CB8AC3E}">
        <p14:creationId xmlns:p14="http://schemas.microsoft.com/office/powerpoint/2010/main" val="371704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A950-21AA-4349-9EE5-B5FCD2CAE7F9}"/>
              </a:ext>
            </a:extLst>
          </p:cNvPr>
          <p:cNvSpPr>
            <a:spLocks noGrp="1"/>
          </p:cNvSpPr>
          <p:nvPr>
            <p:ph type="title"/>
          </p:nvPr>
        </p:nvSpPr>
        <p:spPr>
          <a:xfrm>
            <a:off x="838200" y="2766218"/>
            <a:ext cx="10515600" cy="1325563"/>
          </a:xfrm>
        </p:spPr>
        <p:txBody>
          <a:bodyPr/>
          <a:lstStyle/>
          <a:p>
            <a:pPr algn="ctr"/>
            <a:r>
              <a:rPr lang="en-ZA" dirty="0"/>
              <a:t>Insights </a:t>
            </a:r>
            <a:endParaRPr lang="en-GB" dirty="0"/>
          </a:p>
        </p:txBody>
      </p:sp>
    </p:spTree>
    <p:extLst>
      <p:ext uri="{BB962C8B-B14F-4D97-AF65-F5344CB8AC3E}">
        <p14:creationId xmlns:p14="http://schemas.microsoft.com/office/powerpoint/2010/main" val="401443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63C8-2115-4CA9-B0CF-BE2436445675}"/>
              </a:ext>
            </a:extLst>
          </p:cNvPr>
          <p:cNvSpPr>
            <a:spLocks noGrp="1"/>
          </p:cNvSpPr>
          <p:nvPr>
            <p:ph type="title"/>
          </p:nvPr>
        </p:nvSpPr>
        <p:spPr>
          <a:xfrm>
            <a:off x="0" y="-110864"/>
            <a:ext cx="10515600" cy="1325563"/>
          </a:xfrm>
        </p:spPr>
        <p:txBody>
          <a:bodyPr/>
          <a:lstStyle/>
          <a:p>
            <a:r>
              <a:rPr lang="en-ZA" dirty="0"/>
              <a:t>Step 3: Insights </a:t>
            </a:r>
            <a:endParaRPr lang="en-GB" dirty="0"/>
          </a:p>
        </p:txBody>
      </p:sp>
      <p:sp>
        <p:nvSpPr>
          <p:cNvPr id="3" name="TextBox 2">
            <a:extLst>
              <a:ext uri="{FF2B5EF4-FFF2-40B4-BE49-F238E27FC236}">
                <a16:creationId xmlns:a16="http://schemas.microsoft.com/office/drawing/2014/main" id="{17799B15-4692-457D-AED6-EEC00F36B17F}"/>
              </a:ext>
            </a:extLst>
          </p:cNvPr>
          <p:cNvSpPr txBox="1"/>
          <p:nvPr/>
        </p:nvSpPr>
        <p:spPr>
          <a:xfrm>
            <a:off x="150312" y="926926"/>
            <a:ext cx="7928976" cy="369332"/>
          </a:xfrm>
          <a:prstGeom prst="rect">
            <a:avLst/>
          </a:prstGeom>
          <a:noFill/>
        </p:spPr>
        <p:txBody>
          <a:bodyPr wrap="square" rtlCol="0">
            <a:spAutoFit/>
          </a:bodyPr>
          <a:lstStyle/>
          <a:p>
            <a:r>
              <a:rPr lang="en-ZA" dirty="0"/>
              <a:t>Insights show your listing analytics like views, link clicks, etc. </a:t>
            </a:r>
            <a:endParaRPr lang="en-GB" dirty="0"/>
          </a:p>
        </p:txBody>
      </p:sp>
      <p:pic>
        <p:nvPicPr>
          <p:cNvPr id="5" name="Picture 4">
            <a:extLst>
              <a:ext uri="{FF2B5EF4-FFF2-40B4-BE49-F238E27FC236}">
                <a16:creationId xmlns:a16="http://schemas.microsoft.com/office/drawing/2014/main" id="{EBDFFD03-D4EF-404A-A5B9-89F6923628BD}"/>
              </a:ext>
            </a:extLst>
          </p:cNvPr>
          <p:cNvPicPr>
            <a:picLocks noChangeAspect="1"/>
          </p:cNvPicPr>
          <p:nvPr/>
        </p:nvPicPr>
        <p:blipFill>
          <a:blip r:embed="rId2"/>
          <a:stretch>
            <a:fillRect/>
          </a:stretch>
        </p:blipFill>
        <p:spPr>
          <a:xfrm>
            <a:off x="150312" y="1296258"/>
            <a:ext cx="6649379" cy="3749907"/>
          </a:xfrm>
          <a:prstGeom prst="rect">
            <a:avLst/>
          </a:prstGeom>
        </p:spPr>
      </p:pic>
      <p:pic>
        <p:nvPicPr>
          <p:cNvPr id="7" name="Picture 6">
            <a:extLst>
              <a:ext uri="{FF2B5EF4-FFF2-40B4-BE49-F238E27FC236}">
                <a16:creationId xmlns:a16="http://schemas.microsoft.com/office/drawing/2014/main" id="{64992059-AFEC-40E5-A7AB-AB260267480F}"/>
              </a:ext>
            </a:extLst>
          </p:cNvPr>
          <p:cNvPicPr>
            <a:picLocks noChangeAspect="1"/>
          </p:cNvPicPr>
          <p:nvPr/>
        </p:nvPicPr>
        <p:blipFill>
          <a:blip r:embed="rId3"/>
          <a:stretch>
            <a:fillRect/>
          </a:stretch>
        </p:blipFill>
        <p:spPr>
          <a:xfrm>
            <a:off x="5237337" y="4369862"/>
            <a:ext cx="6378461" cy="2383759"/>
          </a:xfrm>
          <a:prstGeom prst="rect">
            <a:avLst/>
          </a:prstGeom>
        </p:spPr>
      </p:pic>
      <p:sp>
        <p:nvSpPr>
          <p:cNvPr id="8" name="TextBox 7">
            <a:extLst>
              <a:ext uri="{FF2B5EF4-FFF2-40B4-BE49-F238E27FC236}">
                <a16:creationId xmlns:a16="http://schemas.microsoft.com/office/drawing/2014/main" id="{59D3879E-068A-4482-8DDC-70A08DAEBFBA}"/>
              </a:ext>
            </a:extLst>
          </p:cNvPr>
          <p:cNvSpPr txBox="1"/>
          <p:nvPr/>
        </p:nvSpPr>
        <p:spPr>
          <a:xfrm>
            <a:off x="7039627" y="1979332"/>
            <a:ext cx="4521896" cy="1754326"/>
          </a:xfrm>
          <a:prstGeom prst="rect">
            <a:avLst/>
          </a:prstGeom>
          <a:noFill/>
        </p:spPr>
        <p:txBody>
          <a:bodyPr wrap="square" rtlCol="0">
            <a:spAutoFit/>
          </a:bodyPr>
          <a:lstStyle/>
          <a:p>
            <a:r>
              <a:rPr lang="en-ZA" dirty="0"/>
              <a:t>When you click “insights” your screen will look like this and will show the analytics for all of your listings.</a:t>
            </a:r>
          </a:p>
          <a:p>
            <a:endParaRPr lang="en-ZA" dirty="0"/>
          </a:p>
          <a:p>
            <a:r>
              <a:rPr lang="en-ZA" dirty="0"/>
              <a:t>You can select individual listings to get further insight.  </a:t>
            </a:r>
            <a:endParaRPr lang="en-GB" dirty="0"/>
          </a:p>
        </p:txBody>
      </p:sp>
    </p:spTree>
    <p:extLst>
      <p:ext uri="{BB962C8B-B14F-4D97-AF65-F5344CB8AC3E}">
        <p14:creationId xmlns:p14="http://schemas.microsoft.com/office/powerpoint/2010/main" val="469445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5244</Words>
  <Application>Microsoft Office PowerPoint</Application>
  <PresentationFormat>Widescreen</PresentationFormat>
  <Paragraphs>381</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Website Board</vt:lpstr>
      <vt:lpstr>Step 1: Logging In </vt:lpstr>
      <vt:lpstr>PowerPoint Presentation</vt:lpstr>
      <vt:lpstr>Board </vt:lpstr>
      <vt:lpstr>PowerPoint Presentation</vt:lpstr>
      <vt:lpstr>PowerPoint Presentation</vt:lpstr>
      <vt:lpstr>PowerPoint Presentation</vt:lpstr>
      <vt:lpstr>Insights </vt:lpstr>
      <vt:lpstr>Step 3: Insights </vt:lpstr>
      <vt:lpstr>Step 3: Insights </vt:lpstr>
      <vt:lpstr>Step 3: Insights  Views</vt:lpstr>
      <vt:lpstr>Step 3: Insights  Visits </vt:lpstr>
      <vt:lpstr>Step 3: Insights  devices, countries, platforms, browsers and referrals.</vt:lpstr>
      <vt:lpstr>Step 3: Insights  </vt:lpstr>
      <vt:lpstr>Properties</vt:lpstr>
      <vt:lpstr>Step 4. Properties</vt:lpstr>
      <vt:lpstr>PowerPoint Presentation</vt:lpstr>
      <vt:lpstr>Create a listing </vt:lpstr>
      <vt:lpstr>How To Create A Listing</vt:lpstr>
      <vt:lpstr>Step 1: Property Description</vt:lpstr>
      <vt:lpstr>a. Property Title </vt:lpstr>
      <vt:lpstr>b. Description/Content </vt:lpstr>
      <vt:lpstr>i)Heading </vt:lpstr>
      <vt:lpstr>ii) Body</vt:lpstr>
      <vt:lpstr>c. Property Type</vt:lpstr>
      <vt:lpstr>d. Property Status</vt:lpstr>
      <vt:lpstr>e. Property Label  </vt:lpstr>
      <vt:lpstr>f. Price</vt:lpstr>
      <vt:lpstr>Save Draft</vt:lpstr>
      <vt:lpstr>a. Location  </vt:lpstr>
      <vt:lpstr>Step 2: Location</vt:lpstr>
      <vt:lpstr>PowerPoint Presentation</vt:lpstr>
      <vt:lpstr>PowerPoint Presentation</vt:lpstr>
      <vt:lpstr>PowerPoint Presentation</vt:lpstr>
      <vt:lpstr>b. Map</vt:lpstr>
      <vt:lpstr>Step 3: Property Details</vt:lpstr>
      <vt:lpstr>i. Details </vt:lpstr>
      <vt:lpstr>ii. Official Description </vt:lpstr>
      <vt:lpstr>iii. Additional Details</vt:lpstr>
      <vt:lpstr>Step 4: Features </vt:lpstr>
      <vt:lpstr>Step 5: Media</vt:lpstr>
      <vt:lpstr>Step 5: Media</vt:lpstr>
      <vt:lpstr>Step 5: Media</vt:lpstr>
      <vt:lpstr>Step 6: Floor Plans</vt:lpstr>
      <vt:lpstr>Step 7: Contact Details</vt:lpstr>
      <vt:lpstr>Step 7: Contact Details</vt:lpstr>
      <vt:lpstr>Step 7: Contact Details</vt:lpstr>
      <vt:lpstr>Save Draft</vt:lpstr>
      <vt:lpstr>Viewing the listing before submitting </vt:lpstr>
      <vt:lpstr>Step 8: Private Note &amp; Submit</vt:lpstr>
      <vt:lpstr>Where to find the listing. </vt:lpstr>
      <vt:lpstr>Viewing your Listing on the Board</vt:lpstr>
      <vt:lpstr>Step 5: Contacts</vt:lpstr>
      <vt:lpstr>PowerPoint Presentation</vt:lpstr>
      <vt:lpstr>Step 6: Buyer/Stock Report.</vt:lpstr>
      <vt:lpstr>Step 6: Buyer/Stock Report.</vt:lpstr>
      <vt:lpstr>Step 6: Buyer/Stock Report.</vt:lpstr>
      <vt:lpstr>Step 6: Buyer/Stock Report.</vt:lpstr>
      <vt:lpstr>Step 6: Buyer/Stock Report.</vt:lpstr>
      <vt:lpstr>Step 6: Buyer/Stock Report.</vt:lpstr>
      <vt:lpstr>Step 6: Buyer/Stock Report.</vt:lpstr>
      <vt:lpstr>Step 7: Agents Commission Statement </vt:lpstr>
      <vt:lpstr>Step 8: Favourites</vt:lpstr>
      <vt:lpstr>Step 9: Training Manual </vt:lpstr>
      <vt:lpstr>Step 10: My Profile  </vt:lpstr>
      <vt:lpstr>Other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Board</dc:title>
  <dc:creator>Shayna Reuselaars</dc:creator>
  <cp:lastModifiedBy>Shayna Reuselaars</cp:lastModifiedBy>
  <cp:revision>20</cp:revision>
  <dcterms:created xsi:type="dcterms:W3CDTF">2021-10-14T08:27:28Z</dcterms:created>
  <dcterms:modified xsi:type="dcterms:W3CDTF">2022-01-25T13:03:35Z</dcterms:modified>
</cp:coreProperties>
</file>